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ommentAuthors.xml" ContentType="application/vnd.openxmlformats-officedocument.presentationml.commentAuthors+xml"/>
  <Override PartName="/ppt/drawings/drawing1.xml" ContentType="application/vnd.openxmlformats-officedocument.drawingml.chartshap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autoCompressPictures="0">
  <p:sldMasterIdLst>
    <p:sldMasterId id="2147483648" r:id="rId1"/>
  </p:sldMasterIdLst>
  <p:notesMasterIdLst>
    <p:notesMasterId r:id="rId5"/>
  </p:notesMasterIdLst>
  <p:handoutMasterIdLst>
    <p:handoutMasterId r:id="rId20"/>
  </p:handoutMasterIdLst>
  <p:sldIdLst>
    <p:sldId id="1052" r:id="rId3"/>
    <p:sldId id="1152" r:id="rId4"/>
    <p:sldId id="1095" r:id="rId6"/>
    <p:sldId id="1141" r:id="rId7"/>
    <p:sldId id="1157" r:id="rId8"/>
    <p:sldId id="1162" r:id="rId9"/>
    <p:sldId id="668" r:id="rId10"/>
    <p:sldId id="1142" r:id="rId11"/>
    <p:sldId id="1143" r:id="rId12"/>
    <p:sldId id="1151" r:id="rId13"/>
    <p:sldId id="1158" r:id="rId14"/>
    <p:sldId id="1154" r:id="rId15"/>
    <p:sldId id="1155" r:id="rId16"/>
    <p:sldId id="1159" r:id="rId17"/>
    <p:sldId id="1094" r:id="rId18"/>
    <p:sldId id="1118" r:id="rId19"/>
  </p:sldIdLst>
  <p:sldSz cx="9144000" cy="6858000" type="screen4x3"/>
  <p:notesSz cx="10234295" cy="7099300"/>
  <p:embeddedFontLst>
    <p:embeddedFont>
      <p:font typeface="Credit Suisse Type Light" panose="020B0303040503020204" pitchFamily="34" charset="0"/>
      <p:regular r:id="rId25"/>
    </p:embeddedFont>
    <p:embeddedFont>
      <p:font typeface="MS PGothic" panose="020B0600070205080204" pitchFamily="34" charset="-128"/>
      <p:regular r:id="rId26"/>
    </p:embeddedFont>
    <p:embeddedFont>
      <p:font typeface="Calibri" panose="020F0502020204030204"/>
      <p:regular r:id="rId27"/>
      <p:bold r:id="rId28"/>
      <p:italic r:id="rId29"/>
      <p:boldItalic r:id="rId30"/>
    </p:embeddedFont>
    <p:embeddedFont>
      <p:font typeface="华文楷体" panose="02010600040101010101" charset="-122"/>
      <p:regular r:id="rId31"/>
    </p:embeddedFont>
  </p:embeddedFontLst>
  <p:custDataLst>
    <p:tags r:id="rId32"/>
  </p:custDataLst>
  <p:defaultTextStyle>
    <a:defPPr>
      <a:defRPr lang="en-US"/>
    </a:defPPr>
    <a:lvl1pPr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1pPr>
    <a:lvl2pPr marL="4572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2pPr>
    <a:lvl3pPr marL="9144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3pPr>
    <a:lvl4pPr marL="13716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4pPr>
    <a:lvl5pPr marL="18288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5pPr>
    <a:lvl6pPr marL="2286000" algn="l" defTabSz="914400" rtl="0" eaLnBrk="1" latinLnBrk="0" hangingPunct="1">
      <a:defRPr sz="1200" kern="1200">
        <a:solidFill>
          <a:schemeClr val="tx1"/>
        </a:solidFill>
        <a:latin typeface="Credit Suisse Type Light" panose="020B0303040503020204" pitchFamily="34" charset="0"/>
        <a:ea typeface="+mn-ea"/>
        <a:cs typeface="+mn-cs"/>
      </a:defRPr>
    </a:lvl6pPr>
    <a:lvl7pPr marL="2743200" algn="l" defTabSz="914400" rtl="0" eaLnBrk="1" latinLnBrk="0" hangingPunct="1">
      <a:defRPr sz="1200" kern="1200">
        <a:solidFill>
          <a:schemeClr val="tx1"/>
        </a:solidFill>
        <a:latin typeface="Credit Suisse Type Light" panose="020B0303040503020204" pitchFamily="34" charset="0"/>
        <a:ea typeface="+mn-ea"/>
        <a:cs typeface="+mn-cs"/>
      </a:defRPr>
    </a:lvl7pPr>
    <a:lvl8pPr marL="3200400" algn="l" defTabSz="914400" rtl="0" eaLnBrk="1" latinLnBrk="0" hangingPunct="1">
      <a:defRPr sz="1200" kern="1200">
        <a:solidFill>
          <a:schemeClr val="tx1"/>
        </a:solidFill>
        <a:latin typeface="Credit Suisse Type Light" panose="020B0303040503020204" pitchFamily="34" charset="0"/>
        <a:ea typeface="+mn-ea"/>
        <a:cs typeface="+mn-cs"/>
      </a:defRPr>
    </a:lvl8pPr>
    <a:lvl9pPr marL="3657600" algn="l" defTabSz="914400" rtl="0" eaLnBrk="1" latinLnBrk="0" hangingPunct="1">
      <a:defRPr sz="1200" kern="1200">
        <a:solidFill>
          <a:schemeClr val="tx1"/>
        </a:solidFill>
        <a:latin typeface="Credit Suisse Type Light" panose="020B0303040503020204" pitchFamily="34" charset="0"/>
        <a:ea typeface="+mn-ea"/>
        <a:cs typeface="+mn-cs"/>
      </a:defRPr>
    </a:lvl9pPr>
  </p:defaultTextStyle>
  <p:extLst>
    <p:ext uri="{EFAFB233-063F-42B5-8137-9DF3F51BA10A}">
      <p15:sldGuideLst xmlns:p15="http://schemas.microsoft.com/office/powerpoint/2012/main">
        <p15:guide id="1" orient="horz" pos="3366" userDrawn="1">
          <p15:clr>
            <a:srgbClr val="A4A3A4"/>
          </p15:clr>
        </p15:guide>
        <p15:guide id="2" orient="horz" pos="751" userDrawn="1">
          <p15:clr>
            <a:srgbClr val="A4A3A4"/>
          </p15:clr>
        </p15:guide>
        <p15:guide id="3" orient="horz" pos="2166" userDrawn="1">
          <p15:clr>
            <a:srgbClr val="A4A3A4"/>
          </p15:clr>
        </p15:guide>
        <p15:guide id="4" orient="horz" pos="3551" userDrawn="1">
          <p15:clr>
            <a:srgbClr val="A4A3A4"/>
          </p15:clr>
        </p15:guide>
        <p15:guide id="5" orient="horz" pos="3483" userDrawn="1">
          <p15:clr>
            <a:srgbClr val="A4A3A4"/>
          </p15:clr>
        </p15:guide>
        <p15:guide id="6" orient="horz" pos="1927" userDrawn="1">
          <p15:clr>
            <a:srgbClr val="A4A3A4"/>
          </p15:clr>
        </p15:guide>
        <p15:guide id="7" orient="horz" pos="445" userDrawn="1">
          <p15:clr>
            <a:srgbClr val="A4A3A4"/>
          </p15:clr>
        </p15:guide>
        <p15:guide id="8" orient="horz" pos="136" userDrawn="1">
          <p15:clr>
            <a:srgbClr val="A4A3A4"/>
          </p15:clr>
        </p15:guide>
        <p15:guide id="9" pos="2830" userDrawn="1">
          <p15:clr>
            <a:srgbClr val="A4A3A4"/>
          </p15:clr>
        </p15:guide>
        <p15:guide id="10" pos="140" userDrawn="1">
          <p15:clr>
            <a:srgbClr val="A4A3A4"/>
          </p15:clr>
        </p15:guide>
        <p15:guide id="11" pos="5446" userDrawn="1">
          <p15:clr>
            <a:srgbClr val="A4A3A4"/>
          </p15:clr>
        </p15:guide>
        <p15:guide id="12" pos="2960" userDrawn="1">
          <p15:clr>
            <a:srgbClr val="A4A3A4"/>
          </p15:clr>
        </p15:guide>
        <p15:guide id="13"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何 宁" initials="何" lastIdx="1" clrIdx="0"/>
  <p:cmAuthor id="2" name="DTT" initials="DTT" lastIdx="5" clrIdx="1"/>
  <p:cmAuthor id="3" name="Anita"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F36"/>
    <a:srgbClr val="285293"/>
    <a:srgbClr val="003868"/>
    <a:srgbClr val="898989"/>
    <a:srgbClr val="C8C1BC"/>
    <a:srgbClr val="D9D127"/>
    <a:srgbClr val="EBE9CA"/>
    <a:srgbClr val="339966"/>
    <a:srgbClr val="8C8418"/>
    <a:srgbClr val="D9A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46" autoAdjust="0"/>
    <p:restoredTop sz="95226" autoAdjust="0"/>
  </p:normalViewPr>
  <p:slideViewPr>
    <p:cSldViewPr snapToGrid="0" snapToObjects="1" showGuides="1">
      <p:cViewPr varScale="1">
        <p:scale>
          <a:sx n="66" d="100"/>
          <a:sy n="66" d="100"/>
        </p:scale>
        <p:origin x="1404" y="40"/>
      </p:cViewPr>
      <p:guideLst>
        <p:guide orient="horz" pos="3366"/>
        <p:guide orient="horz" pos="751"/>
        <p:guide orient="horz" pos="2166"/>
        <p:guide orient="horz" pos="3551"/>
        <p:guide orient="horz" pos="3483"/>
        <p:guide orient="horz" pos="1927"/>
        <p:guide orient="horz" pos="445"/>
        <p:guide orient="horz" pos="136"/>
        <p:guide pos="2830"/>
        <p:guide pos="140"/>
        <p:guide pos="5446"/>
        <p:guide pos="2960"/>
        <p:guide pos="5760"/>
      </p:guideLst>
    </p:cSldViewPr>
  </p:slideViewPr>
  <p:notesTextViewPr>
    <p:cViewPr>
      <p:scale>
        <a:sx n="100" d="100"/>
        <a:sy n="100" d="100"/>
      </p:scale>
      <p:origin x="0" y="0"/>
    </p:cViewPr>
  </p:notesTextViewPr>
  <p:sorterViewPr>
    <p:cViewPr>
      <p:scale>
        <a:sx n="100" d="100"/>
        <a:sy n="100" d="100"/>
      </p:scale>
      <p:origin x="0" y="9540"/>
    </p:cViewPr>
  </p:sorterViewPr>
  <p:notesViewPr>
    <p:cSldViewPr snapToGrid="0" snapToObjects="1">
      <p:cViewPr varScale="1">
        <p:scale>
          <a:sx n="80" d="100"/>
          <a:sy n="80" d="100"/>
        </p:scale>
        <p:origin x="-750" y="-78"/>
      </p:cViewPr>
      <p:guideLst>
        <p:guide orient="horz" pos="2179"/>
        <p:guide pos="3167"/>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tags" Target="tags/tag12.xml"/><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0591847508961"/>
          <c:w val="1"/>
          <c:h val="0.743962143693442"/>
        </c:manualLayout>
      </c:layout>
      <c:barChart>
        <c:barDir val="col"/>
        <c:grouping val="clustered"/>
        <c:varyColors val="0"/>
        <c:ser>
          <c:idx val="0"/>
          <c:order val="0"/>
          <c:tx>
            <c:strRef>
              <c:f>Data!$A$2</c:f>
              <c:strCache>
                <c:ptCount val="1"/>
                <c:pt idx="0">
                  <c:v>Polysilicon price</c:v>
                </c:pt>
              </c:strCache>
            </c:strRef>
          </c:tx>
          <c:spPr>
            <a:solidFill>
              <a:srgbClr val="F47F36"/>
            </a:solidFill>
            <a:ln w="25400" cap="rnd" cmpd="sng" algn="ctr">
              <a:solidFill>
                <a:srgbClr val="F47F36"/>
              </a:solidFill>
              <a:prstDash val="solid"/>
              <a:round/>
              <a:headEnd type="none" w="med" len="med"/>
              <a:tailEnd type="none" w="med" len="med"/>
            </a:ln>
          </c:spPr>
          <c:invertIfNegative val="0"/>
          <c:dLbls>
            <c:dLbl>
              <c:idx val="0"/>
              <c:layout/>
              <c:tx>
                <c:rich>
                  <a:bodyPr rot="0" spcFirstLastPara="0" vertOverflow="ellipsis" vert="horz" wrap="square" lIns="38100" tIns="19050" rIns="38100" bIns="19050" anchor="ctr" anchorCtr="1"/>
                  <a:lstStyle/>
                  <a:p>
                    <a:fld id="{b226a927-8512-4c38-8ec1-6304b61a0de1}" type="VALUE">
                      <a:t>[VALUE]</a:t>
                    </a:fld>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0122742818759837"/>
                </c:manualLayout>
              </c:layout>
              <c:tx>
                <c:rich>
                  <a:bodyPr rot="0" spcFirstLastPara="0" vertOverflow="ellipsis" vert="horz" wrap="square" lIns="38100" tIns="19050" rIns="38100" bIns="19050" anchor="ctr" anchorCtr="1"/>
                  <a:lstStyle/>
                  <a:p>
                    <a:fld id="{5cd8fd5c-8983-4f00-bb68-0fd8c8ba8a28}" type="VALUE">
                      <a:t>[VALUE]</a:t>
                    </a:fld>
                  </a:p>
                </c:rich>
              </c:tx>
              <c:dLblPos val="outEnd"/>
              <c:showLegendKey val="0"/>
              <c:showVal val="1"/>
              <c:showCatName val="0"/>
              <c:showSerName val="0"/>
              <c:showPercent val="0"/>
              <c:showBubbleSize val="0"/>
              <c:extLst>
                <c:ext xmlns:c15="http://schemas.microsoft.com/office/drawing/2012/chart" uri="{CE6537A1-D6FC-4f65-9D91-7224C49458BB}">
                  <c15:layout>
                    <c:manualLayout>
                      <c:w val="0.0760281155625225"/>
                      <c:h val="0.079782832193895"/>
                    </c:manualLayout>
                  </c15:layout>
                </c:ext>
              </c:extLst>
            </c:dLbl>
            <c:dLbl>
              <c:idx val="2"/>
              <c:layout/>
              <c:tx>
                <c:rich>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r>
                      <a:rPr lang="en-US" altLang="zh-CN"/>
                      <a:t> 12,150 MT</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00133908424751857"/>
                  <c:y val="0.00668803390407939"/>
                </c:manualLayout>
              </c:layout>
              <c:tx>
                <c:rich>
                  <a:bodyPr rot="0" spcFirstLastPara="0" vertOverflow="ellipsis" vert="horz" wrap="square" lIns="38100" tIns="19050" rIns="38100" bIns="19050" anchor="ctr" anchorCtr="1"/>
                  <a:lstStyle/>
                  <a:p>
                    <a:fld id="{a25b05b1-dde6-4f53-9ba0-740c643e1c4f}" type="VALUE">
                      <a:t>[VALUE]</a:t>
                    </a:fld>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645043989747e-5"/>
                  <c:y val="-0.000737181771725048"/>
                </c:manualLayout>
              </c:layout>
              <c:tx>
                <c:rich>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r>
                      <a:rPr lang="en-US" altLang="en-US"/>
                      <a:t>30,000 MT</a:t>
                    </a:r>
                    <a:endParaRPr lang="en-US" alt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r>
                      <a:rPr lang="en-US" altLang="zh-CN"/>
                      <a:t>35,000 MT</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6"/>
              <c:layout/>
              <c:tx>
                <c:rich>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r>
                      <a:rPr lang="en-US" altLang="zh-CN"/>
                      <a:t>70,000 MT</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7"/>
              <c:delete val="1"/>
            </c:dLbl>
            <c:dLbl>
              <c:idx val="8"/>
              <c:layout/>
              <c:tx>
                <c:rich>
                  <a:bodyPr rot="0" spcFirstLastPara="0" vertOverflow="ellipsis" vert="horz" wrap="square" lIns="38100" tIns="19050" rIns="38100" bIns="19050" anchor="ctr" anchorCtr="1"/>
                  <a:lstStyle/>
                  <a:p>
                    <a:fld id="{bc5ce04a-ed28-4c8a-bbd5-b4e4fdaf9559}" type="VALUE">
                      <a:t>[VALUE]</a:t>
                    </a:fld>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Data!$B$1:$N$1</c:f>
              <c:strCache>
                <c:ptCount val="10"/>
                <c:pt idx="0">
                  <c:v>Q1 2013</c:v>
                </c:pt>
                <c:pt idx="1">
                  <c:v>Q1 2014</c:v>
                </c:pt>
                <c:pt idx="2">
                  <c:v>Q3 2015</c:v>
                </c:pt>
                <c:pt idx="3">
                  <c:v>Q1 2017</c:v>
                </c:pt>
                <c:pt idx="4">
                  <c:v>Q4 2018</c:v>
                </c:pt>
                <c:pt idx="5">
                  <c:v>Q2 2019</c:v>
                </c:pt>
                <c:pt idx="6">
                  <c:v>Q4 2019</c:v>
                </c:pt>
                <c:pt idx="7">
                  <c:v>Q1 2022</c:v>
                </c:pt>
                <c:pt idx="8">
                  <c:v> Q2 2023</c:v>
                </c:pt>
                <c:pt idx="9">
                  <c:v>Q3 2024</c:v>
                </c:pt>
              </c:strCache>
            </c:strRef>
          </c:cat>
          <c:val>
            <c:numRef>
              <c:f>Data!$B$2:$N$2</c:f>
              <c:numCache>
                <c:formatCode>#,##0_ </c:formatCode>
                <c:ptCount val="10"/>
                <c:pt idx="0">
                  <c:v>5000</c:v>
                </c:pt>
                <c:pt idx="1">
                  <c:v>6150</c:v>
                </c:pt>
                <c:pt idx="2">
                  <c:v>12150</c:v>
                </c:pt>
                <c:pt idx="3">
                  <c:v>18000</c:v>
                </c:pt>
                <c:pt idx="4">
                  <c:v>30000</c:v>
                </c:pt>
                <c:pt idx="5">
                  <c:v>35000</c:v>
                </c:pt>
                <c:pt idx="6">
                  <c:v>70000</c:v>
                </c:pt>
                <c:pt idx="7">
                  <c:v>105000</c:v>
                </c:pt>
                <c:pt idx="8">
                  <c:v>205000</c:v>
                </c:pt>
                <c:pt idx="9">
                  <c:v>305000</c:v>
                </c:pt>
              </c:numCache>
            </c:numRef>
          </c:val>
        </c:ser>
        <c:dLbls>
          <c:showLegendKey val="0"/>
          <c:showVal val="0"/>
          <c:showCatName val="0"/>
          <c:showSerName val="0"/>
          <c:showPercent val="0"/>
          <c:showBubbleSize val="0"/>
        </c:dLbls>
        <c:gapWidth val="67"/>
        <c:overlap val="1"/>
        <c:axId val="246526208"/>
        <c:axId val="246526600"/>
      </c:barChart>
      <c:catAx>
        <c:axId val="246526208"/>
        <c:scaling>
          <c:orientation val="minMax"/>
        </c:scaling>
        <c:delete val="0"/>
        <c:axPos val="b"/>
        <c:numFmt formatCode="General" sourceLinked="0"/>
        <c:majorTickMark val="none"/>
        <c:minorTickMark val="none"/>
        <c:tickLblPos val="nextTo"/>
        <c:spPr>
          <a:ln w="9525" cap="flat" cmpd="sng" algn="ctr">
            <a:solidFill>
              <a:srgbClr val="000000"/>
            </a:solidFill>
            <a:prstDash val="solid"/>
            <a:round/>
          </a:ln>
        </c:spPr>
        <c:txPr>
          <a:bodyPr rot="0" spcFirstLastPara="0" vertOverflow="ellipsis" vert="horz" wrap="square" anchor="ctr" anchorCtr="1"/>
          <a:lstStyle/>
          <a:p>
            <a:pPr>
              <a:defRPr lang="zh-CN" sz="1000" b="1"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p>
        </c:txPr>
        <c:crossAx val="246526600"/>
        <c:crosses val="autoZero"/>
        <c:auto val="1"/>
        <c:lblAlgn val="ctr"/>
        <c:lblOffset val="100"/>
        <c:noMultiLvlLbl val="0"/>
      </c:catAx>
      <c:valAx>
        <c:axId val="246526600"/>
        <c:scaling>
          <c:orientation val="minMax"/>
          <c:max val="360000"/>
          <c:min val="0"/>
        </c:scaling>
        <c:delete val="1"/>
        <c:axPos val="l"/>
        <c:numFmt formatCode="#,##0_ "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p>
        </c:txPr>
        <c:crossAx val="246526208"/>
        <c:crosses val="autoZero"/>
        <c:crossBetween val="between"/>
      </c:valAx>
      <c:spPr>
        <a:noFill/>
        <a:ln w="25400">
          <a:noFill/>
        </a:ln>
      </c:spPr>
    </c:plotArea>
    <c:plotVisOnly val="1"/>
    <c:dispBlanksAs val="gap"/>
    <c:showDLblsOverMax val="0"/>
    <c:extLst>
      <c:ext uri="{0b15fc19-7d7d-44ad-8c2d-2c3a37ce22c3}">
        <chartProps xmlns="https://web.wps.cn/et/2018/main" chartId="{06eb5645-5791-422c-afbd-5c2c1677544b}"/>
      </c:ext>
    </c:extLst>
  </c:chart>
  <c:txPr>
    <a:bodyPr/>
    <a:lstStyle/>
    <a:p>
      <a:pPr>
        <a:defRPr lang="zh-CN" sz="1000" b="0" i="0" u="none" strike="noStrike" baseline="0">
          <a:solidFill>
            <a:srgbClr val="000000"/>
          </a:solidFill>
          <a:latin typeface="Arial" panose="020B0604020202020204" pitchFamily="34" charset="0"/>
          <a:ea typeface="Calibri" panose="020F0502020204030204"/>
          <a:cs typeface="Arial" panose="020B0604020202020204" pitchFamily="34" charset="0"/>
        </a:defRPr>
      </a:pPr>
    </a:p>
  </c:txPr>
  <c:externalData r:id="rId1">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12166540582445"/>
          <c:y val="0.0710164291369755"/>
          <c:w val="0.963943548302632"/>
          <c:h val="0.731729678015307"/>
        </c:manualLayout>
      </c:layout>
      <c:barChart>
        <c:barDir val="col"/>
        <c:grouping val="stacked"/>
        <c:varyColors val="0"/>
        <c:ser>
          <c:idx val="0"/>
          <c:order val="0"/>
          <c:tx>
            <c:strRef>
              <c:f>'Production cost'!$C$1</c:f>
              <c:strCache>
                <c:ptCount val="1"/>
                <c:pt idx="0">
                  <c:v>Cash Cost</c:v>
                </c:pt>
              </c:strCache>
            </c:strRef>
          </c:tx>
          <c:spPr>
            <a:solidFill>
              <a:srgbClr val="2852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bg1"/>
                    </a:solidFill>
                    <a:latin typeface="Arial" panose="020B0604020202020204" pitchFamily="34" charset="0"/>
                    <a:ea typeface="+mn-ea"/>
                    <a:cs typeface="Arial" panose="020B0604020202020204" pitchFamily="34" charset="0"/>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'Production cost'!$B$29:$B$52</c:f>
              <c:strCache>
                <c:ptCount val="24"/>
                <c:pt idx="0">
                  <c:v>Q1 2020</c:v>
                </c:pt>
                <c:pt idx="1">
                  <c:v>Q2 </c:v>
                </c:pt>
                <c:pt idx="2">
                  <c:v>Q3</c:v>
                </c:pt>
                <c:pt idx="3">
                  <c:v>Q4</c:v>
                </c:pt>
                <c:pt idx="4">
                  <c:v>Q1 2021</c:v>
                </c:pt>
                <c:pt idx="5">
                  <c:v>Q2 </c:v>
                </c:pt>
                <c:pt idx="6">
                  <c:v>Q3</c:v>
                </c:pt>
                <c:pt idx="7">
                  <c:v>Q4</c:v>
                </c:pt>
                <c:pt idx="8">
                  <c:v>Q1 2022  </c:v>
                </c:pt>
                <c:pt idx="9">
                  <c:v>Q2 </c:v>
                </c:pt>
                <c:pt idx="10">
                  <c:v>Q3</c:v>
                </c:pt>
                <c:pt idx="11">
                  <c:v>Q4</c:v>
                </c:pt>
                <c:pt idx="12">
                  <c:v>Q1 2023</c:v>
                </c:pt>
                <c:pt idx="13">
                  <c:v>Q2 </c:v>
                </c:pt>
                <c:pt idx="14">
                  <c:v>Q3</c:v>
                </c:pt>
                <c:pt idx="15">
                  <c:v>Q4</c:v>
                </c:pt>
                <c:pt idx="16">
                  <c:v>Q1 2024</c:v>
                </c:pt>
                <c:pt idx="17">
                  <c:v>Q2 </c:v>
                </c:pt>
                <c:pt idx="18">
                  <c:v>Q3</c:v>
                </c:pt>
                <c:pt idx="19">
                  <c:v>Q4</c:v>
                </c:pt>
                <c:pt idx="20">
                  <c:v>Q1 2025</c:v>
                </c:pt>
                <c:pt idx="21">
                  <c:v>Q2 </c:v>
                </c:pt>
                <c:pt idx="22">
                  <c:v>Q3</c:v>
                </c:pt>
                <c:pt idx="23">
                  <c:v>Q4</c:v>
                </c:pt>
              </c:strCache>
            </c:strRef>
          </c:cat>
          <c:val>
            <c:numRef>
              <c:f>'Production cost'!$C$29:$C$52</c:f>
              <c:numCache>
                <c:formatCode>"$"#,##0.00_);[Red]\("$"#,##0.00\)</c:formatCode>
                <c:ptCount val="24"/>
                <c:pt idx="0">
                  <c:v>5.01</c:v>
                </c:pt>
                <c:pt idx="1">
                  <c:v>4.87</c:v>
                </c:pt>
                <c:pt idx="2">
                  <c:v>4.88</c:v>
                </c:pt>
                <c:pt idx="3">
                  <c:v>5.04</c:v>
                </c:pt>
                <c:pt idx="4">
                  <c:v>5.37</c:v>
                </c:pt>
                <c:pt idx="5">
                  <c:v>5.41</c:v>
                </c:pt>
                <c:pt idx="6">
                  <c:v>5.96</c:v>
                </c:pt>
                <c:pt idx="7">
                  <c:v>13.32</c:v>
                </c:pt>
                <c:pt idx="8">
                  <c:v>9.19</c:v>
                </c:pt>
                <c:pt idx="9">
                  <c:v>6.51</c:v>
                </c:pt>
                <c:pt idx="10">
                  <c:v>6.06</c:v>
                </c:pt>
                <c:pt idx="11">
                  <c:v>6.78</c:v>
                </c:pt>
                <c:pt idx="12">
                  <c:v>6.61</c:v>
                </c:pt>
                <c:pt idx="13">
                  <c:v>6.05</c:v>
                </c:pt>
                <c:pt idx="14">
                  <c:v>5.67</c:v>
                </c:pt>
                <c:pt idx="15">
                  <c:v>5.72</c:v>
                </c:pt>
                <c:pt idx="16">
                  <c:v>5.61</c:v>
                </c:pt>
                <c:pt idx="17">
                  <c:v>5.39</c:v>
                </c:pt>
                <c:pt idx="18">
                  <c:v>5.34</c:v>
                </c:pt>
                <c:pt idx="19">
                  <c:v>5.04</c:v>
                </c:pt>
                <c:pt idx="20">
                  <c:v>5.31</c:v>
                </c:pt>
                <c:pt idx="21">
                  <c:v>5.12</c:v>
                </c:pt>
                <c:pt idx="22">
                  <c:v>4.54</c:v>
                </c:pt>
                <c:pt idx="23">
                  <c:v>4.46</c:v>
                </c:pt>
              </c:numCache>
            </c:numRef>
          </c:val>
        </c:ser>
        <c:ser>
          <c:idx val="1"/>
          <c:order val="1"/>
          <c:tx>
            <c:strRef>
              <c:f>'Production cost'!$D$1</c:f>
              <c:strCache>
                <c:ptCount val="1"/>
                <c:pt idx="0">
                  <c:v>Depreciation </c:v>
                </c:pt>
              </c:strCache>
            </c:strRef>
          </c:tx>
          <c:spPr>
            <a:solidFill>
              <a:srgbClr val="F47F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bg1"/>
                    </a:solidFill>
                    <a:latin typeface="Arial" panose="020B0604020202020204" pitchFamily="34" charset="0"/>
                    <a:ea typeface="+mn-ea"/>
                    <a:cs typeface="Arial" panose="020B0604020202020204" pitchFamily="34" charset="0"/>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'Production cost'!$B$29:$B$52</c:f>
              <c:strCache>
                <c:ptCount val="24"/>
                <c:pt idx="0">
                  <c:v>Q1 2020</c:v>
                </c:pt>
                <c:pt idx="1">
                  <c:v>Q2 </c:v>
                </c:pt>
                <c:pt idx="2">
                  <c:v>Q3</c:v>
                </c:pt>
                <c:pt idx="3">
                  <c:v>Q4</c:v>
                </c:pt>
                <c:pt idx="4">
                  <c:v>Q1 2021</c:v>
                </c:pt>
                <c:pt idx="5">
                  <c:v>Q2 </c:v>
                </c:pt>
                <c:pt idx="6">
                  <c:v>Q3</c:v>
                </c:pt>
                <c:pt idx="7">
                  <c:v>Q4</c:v>
                </c:pt>
                <c:pt idx="8">
                  <c:v>Q1 2022  </c:v>
                </c:pt>
                <c:pt idx="9">
                  <c:v>Q2 </c:v>
                </c:pt>
                <c:pt idx="10">
                  <c:v>Q3</c:v>
                </c:pt>
                <c:pt idx="11">
                  <c:v>Q4</c:v>
                </c:pt>
                <c:pt idx="12">
                  <c:v>Q1 2023</c:v>
                </c:pt>
                <c:pt idx="13">
                  <c:v>Q2 </c:v>
                </c:pt>
                <c:pt idx="14">
                  <c:v>Q3</c:v>
                </c:pt>
                <c:pt idx="15">
                  <c:v>Q4</c:v>
                </c:pt>
                <c:pt idx="16">
                  <c:v>Q1 2024</c:v>
                </c:pt>
                <c:pt idx="17">
                  <c:v>Q2 </c:v>
                </c:pt>
                <c:pt idx="18">
                  <c:v>Q3</c:v>
                </c:pt>
                <c:pt idx="19">
                  <c:v>Q4</c:v>
                </c:pt>
                <c:pt idx="20">
                  <c:v>Q1 2025</c:v>
                </c:pt>
                <c:pt idx="21">
                  <c:v>Q2 </c:v>
                </c:pt>
                <c:pt idx="22">
                  <c:v>Q3</c:v>
                </c:pt>
                <c:pt idx="23">
                  <c:v>Q4</c:v>
                </c:pt>
              </c:strCache>
            </c:strRef>
          </c:cat>
          <c:val>
            <c:numRef>
              <c:f>'Production cost'!$D$29:$D$52</c:f>
              <c:numCache>
                <c:formatCode>"$"#,##0.00_);[Red]\("$"#,##0.00\)</c:formatCode>
                <c:ptCount val="24"/>
                <c:pt idx="0">
                  <c:v>0.85</c:v>
                </c:pt>
                <c:pt idx="1">
                  <c:v>0.92</c:v>
                </c:pt>
                <c:pt idx="2">
                  <c:v>0.94</c:v>
                </c:pt>
                <c:pt idx="3">
                  <c:v>0.88</c:v>
                </c:pt>
                <c:pt idx="4">
                  <c:v>0.92</c:v>
                </c:pt>
                <c:pt idx="5">
                  <c:v>0.9</c:v>
                </c:pt>
                <c:pt idx="6">
                  <c:v>0.88</c:v>
                </c:pt>
                <c:pt idx="7">
                  <c:v>0.789999999999999</c:v>
                </c:pt>
                <c:pt idx="8">
                  <c:v>0.9</c:v>
                </c:pt>
                <c:pt idx="9">
                  <c:v>0.75</c:v>
                </c:pt>
                <c:pt idx="10">
                  <c:v>0.760000000000001</c:v>
                </c:pt>
                <c:pt idx="11">
                  <c:v>0.91</c:v>
                </c:pt>
                <c:pt idx="12">
                  <c:v>0.94</c:v>
                </c:pt>
                <c:pt idx="13">
                  <c:v>0.87</c:v>
                </c:pt>
                <c:pt idx="14">
                  <c:v>0.85</c:v>
                </c:pt>
                <c:pt idx="15">
                  <c:v>0.78</c:v>
                </c:pt>
                <c:pt idx="16">
                  <c:v>0.76</c:v>
                </c:pt>
                <c:pt idx="17">
                  <c:v>0.800000000000001</c:v>
                </c:pt>
                <c:pt idx="18">
                  <c:v>1.27</c:v>
                </c:pt>
                <c:pt idx="19">
                  <c:v>1.77</c:v>
                </c:pt>
                <c:pt idx="20">
                  <c:v>2.26</c:v>
                </c:pt>
                <c:pt idx="21">
                  <c:v>2.14</c:v>
                </c:pt>
                <c:pt idx="22">
                  <c:v>1.84</c:v>
                </c:pt>
                <c:pt idx="23">
                  <c:v>1.37</c:v>
                </c:pt>
              </c:numCache>
            </c:numRef>
          </c:val>
        </c:ser>
        <c:dLbls>
          <c:showLegendKey val="0"/>
          <c:showVal val="1"/>
          <c:showCatName val="0"/>
          <c:showSerName val="0"/>
          <c:showPercent val="0"/>
          <c:showBubbleSize val="0"/>
        </c:dLbls>
        <c:gapWidth val="50"/>
        <c:overlap val="100"/>
        <c:axId val="1209366704"/>
        <c:axId val="1209365624"/>
      </c:barChart>
      <c:lineChart>
        <c:grouping val="standard"/>
        <c:varyColors val="0"/>
        <c:ser>
          <c:idx val="2"/>
          <c:order val="2"/>
          <c:tx>
            <c:strRef>
              <c:f>'Production cost'!$E$1</c:f>
              <c:strCache>
                <c:ptCount val="1"/>
                <c:pt idx="0">
                  <c:v>Total Production Cost</c:v>
                </c:pt>
              </c:strCache>
            </c:strRef>
          </c:tx>
          <c:spPr>
            <a:ln w="28575" cap="rnd">
              <a:noFill/>
              <a:round/>
            </a:ln>
            <a:effectLst/>
          </c:spPr>
          <c:marker>
            <c:symbol val="none"/>
          </c:marker>
          <c:dLbls>
            <c:dLbl>
              <c:idx val="21"/>
              <c:layout/>
              <c:tx>
                <c:rich>
                  <a:bodyPr rot="0" spcFirstLastPara="1" vertOverflow="ellipsis" vert="horz" wrap="square" lIns="38100" tIns="19050" rIns="38100" bIns="19050" anchor="ctr" anchorCtr="1"/>
                  <a:lstStyle/>
                  <a:p>
                    <a:pPr defTabSz="914400">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0"/>
                      <a:t>$7.26</a:t>
                    </a:r>
                    <a:r>
                      <a:t> </a:t>
                    </a:r>
                  </a:p>
                </c:rich>
              </c:tx>
              <c:numFmt formatCode="General" sourceLinked="1"/>
              <c:spPr>
                <a:noFill/>
                <a:ln>
                  <a:noFill/>
                </a:ln>
                <a:effectLst/>
              </c:spPr>
              <c:txPr>
                <a:bodyPr rot="0" spcFirstLastPara="1" vertOverflow="ellipsis" vert="horz" wrap="square" lIns="38100" tIns="19050" rIns="38100" bIns="19050"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t"/>
              <c:showLegendKey val="0"/>
              <c:showVal val="1"/>
              <c:showCatName val="0"/>
              <c:showSerName val="0"/>
              <c:showPercent val="0"/>
              <c:showBubbleSize val="0"/>
              <c:extLst>
                <c:ext xmlns:c15="http://schemas.microsoft.com/office/drawing/2012/chart" uri="{CE6537A1-D6FC-4f65-9D91-7224C49458BB}"/>
              </c:extLst>
            </c:dLbl>
            <c:dLbl>
              <c:idx val="22"/>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t>$6.38 </a:t>
                    </a:r>
                  </a:p>
                </c:rich>
              </c:tx>
              <c:dLblPos val="t"/>
              <c:showLegendKey val="0"/>
              <c:showVal val="1"/>
              <c:showCatName val="0"/>
              <c:showSerName val="0"/>
              <c:showPercent val="0"/>
              <c:showBubbleSize val="0"/>
              <c:extLst>
                <c:ext xmlns:c15="http://schemas.microsoft.com/office/drawing/2012/chart" uri="{CE6537A1-D6FC-4f65-9D91-7224C49458BB}"/>
              </c:extLst>
            </c:dLbl>
            <c:dLbl>
              <c:idx val="23"/>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1"/>
                      <a:t>$5.83 </a:t>
                    </a:r>
                    <a:endParaRPr b="1"/>
                  </a:p>
                </c:rich>
              </c:tx>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'Production cost'!$B$29:$B$52</c:f>
              <c:strCache>
                <c:ptCount val="24"/>
                <c:pt idx="0">
                  <c:v>Q1 2020</c:v>
                </c:pt>
                <c:pt idx="1">
                  <c:v>Q2 </c:v>
                </c:pt>
                <c:pt idx="2">
                  <c:v>Q3</c:v>
                </c:pt>
                <c:pt idx="3">
                  <c:v>Q4</c:v>
                </c:pt>
                <c:pt idx="4">
                  <c:v>Q1 2021</c:v>
                </c:pt>
                <c:pt idx="5">
                  <c:v>Q2 </c:v>
                </c:pt>
                <c:pt idx="6">
                  <c:v>Q3</c:v>
                </c:pt>
                <c:pt idx="7">
                  <c:v>Q4</c:v>
                </c:pt>
                <c:pt idx="8">
                  <c:v>Q1 2022  </c:v>
                </c:pt>
                <c:pt idx="9">
                  <c:v>Q2 </c:v>
                </c:pt>
                <c:pt idx="10">
                  <c:v>Q3</c:v>
                </c:pt>
                <c:pt idx="11">
                  <c:v>Q4</c:v>
                </c:pt>
                <c:pt idx="12">
                  <c:v>Q1 2023</c:v>
                </c:pt>
                <c:pt idx="13">
                  <c:v>Q2 </c:v>
                </c:pt>
                <c:pt idx="14">
                  <c:v>Q3</c:v>
                </c:pt>
                <c:pt idx="15">
                  <c:v>Q4</c:v>
                </c:pt>
                <c:pt idx="16">
                  <c:v>Q1 2024</c:v>
                </c:pt>
                <c:pt idx="17">
                  <c:v>Q2 </c:v>
                </c:pt>
                <c:pt idx="18">
                  <c:v>Q3</c:v>
                </c:pt>
                <c:pt idx="19">
                  <c:v>Q4</c:v>
                </c:pt>
                <c:pt idx="20">
                  <c:v>Q1 2025</c:v>
                </c:pt>
                <c:pt idx="21">
                  <c:v>Q2 </c:v>
                </c:pt>
                <c:pt idx="22">
                  <c:v>Q3</c:v>
                </c:pt>
                <c:pt idx="23">
                  <c:v>Q4</c:v>
                </c:pt>
              </c:strCache>
            </c:strRef>
          </c:cat>
          <c:val>
            <c:numRef>
              <c:f>'Production cost'!$E$29:$E$52</c:f>
              <c:numCache>
                <c:formatCode>"$"#,##0.00_);[Red]\("$"#,##0.00\)</c:formatCode>
                <c:ptCount val="24"/>
                <c:pt idx="0">
                  <c:v>5.86</c:v>
                </c:pt>
                <c:pt idx="1">
                  <c:v>5.79</c:v>
                </c:pt>
                <c:pt idx="2">
                  <c:v>5.82</c:v>
                </c:pt>
                <c:pt idx="3">
                  <c:v>5.92</c:v>
                </c:pt>
                <c:pt idx="4">
                  <c:v>6.29</c:v>
                </c:pt>
                <c:pt idx="5">
                  <c:v>6.31</c:v>
                </c:pt>
                <c:pt idx="6">
                  <c:v>6.84</c:v>
                </c:pt>
                <c:pt idx="7">
                  <c:v>14.11</c:v>
                </c:pt>
                <c:pt idx="8">
                  <c:v>10.09</c:v>
                </c:pt>
                <c:pt idx="9">
                  <c:v>7.26</c:v>
                </c:pt>
                <c:pt idx="10">
                  <c:v>6.82</c:v>
                </c:pt>
                <c:pt idx="11">
                  <c:v>7.69</c:v>
                </c:pt>
                <c:pt idx="12">
                  <c:v>7.55</c:v>
                </c:pt>
                <c:pt idx="13">
                  <c:v>6.92</c:v>
                </c:pt>
                <c:pt idx="14">
                  <c:v>6.52</c:v>
                </c:pt>
                <c:pt idx="15">
                  <c:v>6.5</c:v>
                </c:pt>
                <c:pt idx="16">
                  <c:v>6.37</c:v>
                </c:pt>
                <c:pt idx="17">
                  <c:v>6.19</c:v>
                </c:pt>
                <c:pt idx="18">
                  <c:v>6.61</c:v>
                </c:pt>
                <c:pt idx="19">
                  <c:v>6.81</c:v>
                </c:pt>
                <c:pt idx="20">
                  <c:v>7.57</c:v>
                </c:pt>
                <c:pt idx="21">
                  <c:v>7.26</c:v>
                </c:pt>
                <c:pt idx="22">
                  <c:v>6.38</c:v>
                </c:pt>
                <c:pt idx="23">
                  <c:v>5.83</c:v>
                </c:pt>
              </c:numCache>
            </c:numRef>
          </c:val>
          <c:smooth val="0"/>
        </c:ser>
        <c:dLbls>
          <c:showLegendKey val="0"/>
          <c:showVal val="0"/>
          <c:showCatName val="0"/>
          <c:showSerName val="0"/>
          <c:showPercent val="0"/>
          <c:showBubbleSize val="0"/>
        </c:dLbls>
        <c:marker val="0"/>
        <c:smooth val="0"/>
        <c:axId val="1225312416"/>
        <c:axId val="707933512"/>
      </c:lineChart>
      <c:catAx>
        <c:axId val="1209366704"/>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5624"/>
        <c:crosses val="autoZero"/>
        <c:auto val="1"/>
        <c:lblAlgn val="ctr"/>
        <c:lblOffset val="100"/>
        <c:noMultiLvlLbl val="0"/>
      </c:catAx>
      <c:valAx>
        <c:axId val="1209365624"/>
        <c:scaling>
          <c:orientation val="minMax"/>
        </c:scaling>
        <c:delete val="1"/>
        <c:axPos val="l"/>
        <c:numFmt formatCode="&quot;$&quot;#,##0.00_);[Red]\(&quot;$&quot;#,##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6704"/>
        <c:crosses val="autoZero"/>
        <c:crossBetween val="between"/>
      </c:valAx>
      <c:catAx>
        <c:axId val="1225312416"/>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07933512"/>
        <c:crosses val="autoZero"/>
        <c:auto val="1"/>
        <c:lblAlgn val="ctr"/>
        <c:lblOffset val="100"/>
        <c:noMultiLvlLbl val="0"/>
      </c:catAx>
      <c:valAx>
        <c:axId val="707933512"/>
        <c:scaling>
          <c:orientation val="minMax"/>
        </c:scaling>
        <c:delete val="1"/>
        <c:axPos val="r"/>
        <c:numFmt formatCode="&quot;$&quot;#,##0.00_);[Red]\(&quot;$&quot;#,##0.00\)"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25312416"/>
        <c:crosses val="max"/>
        <c:crossBetween val="between"/>
      </c:valAx>
      <c:spPr>
        <a:noFill/>
        <a:ln>
          <a:noFill/>
        </a:ln>
        <a:effectLst/>
      </c:spPr>
    </c:plotArea>
    <c:legend>
      <c:legendPos val="r"/>
      <c:layout>
        <c:manualLayout>
          <c:xMode val="edge"/>
          <c:yMode val="edge"/>
          <c:x val="0.778133110734581"/>
          <c:y val="0.0498362789423209"/>
          <c:w val="0.206896617160546"/>
          <c:h val="0.23863748458693"/>
        </c:manualLayout>
      </c:layout>
      <c:overlay val="0"/>
      <c:spPr>
        <a:noFill/>
        <a:ln>
          <a:noFill/>
        </a:ln>
        <a:effectLst/>
      </c:spPr>
      <c:txPr>
        <a:bodyPr rot="0" spcFirstLastPara="1"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legend>
    <c:plotVisOnly val="1"/>
    <c:dispBlanksAs val="gap"/>
    <c:showDLblsOverMax val="0"/>
    <c:extLst>
      <c:ext uri="{0b15fc19-7d7d-44ad-8c2d-2c3a37ce22c3}">
        <chartProps xmlns="https://web.wps.cn/et/2018/main" chartId="{1f18cb60-77fc-4fbf-9832-3e821ebb2e4d}"/>
      </c:ext>
    </c:extLst>
  </c:chart>
  <c:spPr>
    <a:noFill/>
    <a:ln w="9525" cap="flat" cmpd="sng" algn="ctr">
      <a:noFill/>
      <a:round/>
    </a:ln>
    <a:effectLst/>
  </c:spPr>
  <c:txPr>
    <a:bodyPr/>
    <a:lstStyle/>
    <a:p>
      <a:pPr>
        <a:defRPr lang="zh-CN" sz="900">
          <a:solidFill>
            <a:sysClr val="windowText" lastClr="000000"/>
          </a:solidFill>
          <a:latin typeface="Arial" panose="020B0604020202020204" pitchFamily="34" charset="0"/>
          <a:cs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197015542562806"/>
          <c:y val="0.0348376880443389"/>
          <c:w val="0.963905614843808"/>
          <c:h val="0.8235903766186"/>
        </c:manualLayout>
      </c:layout>
      <c:barChart>
        <c:barDir val="col"/>
        <c:grouping val="clustered"/>
        <c:varyColors val="0"/>
        <c:ser>
          <c:idx val="0"/>
          <c:order val="0"/>
          <c:spPr>
            <a:solidFill>
              <a:srgbClr val="F47F36"/>
            </a:solidFill>
            <a:ln>
              <a:noFill/>
            </a:ln>
            <a:effectLst/>
          </c:spPr>
          <c:invertIfNegative val="0"/>
          <c:dLbls>
            <c:dLbl>
              <c:idx val="21"/>
              <c:layout/>
              <c:numFmt formatCode="General" sourceLinked="1"/>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22"/>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0"/>
                      <a:t>30,650 </a:t>
                    </a:r>
                    <a:endParaRPr b="0"/>
                  </a:p>
                </c:rich>
              </c:tx>
              <c:dLblPos val="outEnd"/>
              <c:showLegendKey val="0"/>
              <c:showVal val="1"/>
              <c:showCatName val="0"/>
              <c:showSerName val="0"/>
              <c:showPercent val="0"/>
              <c:showBubbleSize val="0"/>
              <c:extLst>
                <c:ext xmlns:c15="http://schemas.microsoft.com/office/drawing/2012/chart" uri="{CE6537A1-D6FC-4f65-9D91-7224C49458BB}"/>
              </c:extLst>
            </c:dLbl>
            <c:dLbl>
              <c:idx val="23"/>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1"/>
                      <a:t>42,181 </a:t>
                    </a:r>
                    <a:endParaRPr b="1"/>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'Production volume'!$B$29:$B$52</c:f>
              <c:strCache>
                <c:ptCount val="24"/>
                <c:pt idx="0">
                  <c:v>Q1 2020</c:v>
                </c:pt>
                <c:pt idx="1">
                  <c:v>Q2  </c:v>
                </c:pt>
                <c:pt idx="2" c:formatCode="0.00_ ">
                  <c:v>Q3</c:v>
                </c:pt>
                <c:pt idx="3">
                  <c:v>Q4  </c:v>
                </c:pt>
                <c:pt idx="4">
                  <c:v>Q1 2021</c:v>
                </c:pt>
                <c:pt idx="5">
                  <c:v>Q2  </c:v>
                </c:pt>
                <c:pt idx="6" c:formatCode="0.00_ ">
                  <c:v>Q3</c:v>
                </c:pt>
                <c:pt idx="7">
                  <c:v>Q4  </c:v>
                </c:pt>
                <c:pt idx="8">
                  <c:v>Q1 2022</c:v>
                </c:pt>
                <c:pt idx="9">
                  <c:v>Q2  </c:v>
                </c:pt>
                <c:pt idx="10" c:formatCode="0.00_ ">
                  <c:v>Q3</c:v>
                </c:pt>
                <c:pt idx="11">
                  <c:v>Q4  </c:v>
                </c:pt>
                <c:pt idx="12">
                  <c:v>Q1 2023</c:v>
                </c:pt>
                <c:pt idx="13">
                  <c:v>Q2  </c:v>
                </c:pt>
                <c:pt idx="14" c:formatCode="0.00_ ">
                  <c:v>Q3</c:v>
                </c:pt>
                <c:pt idx="15">
                  <c:v>Q4  </c:v>
                </c:pt>
                <c:pt idx="16">
                  <c:v>Q1 2024</c:v>
                </c:pt>
                <c:pt idx="17">
                  <c:v>Q2  </c:v>
                </c:pt>
                <c:pt idx="18" c:formatCode="0.00_ ">
                  <c:v>Q3</c:v>
                </c:pt>
                <c:pt idx="19">
                  <c:v>Q4  </c:v>
                </c:pt>
                <c:pt idx="20">
                  <c:v>Q1 2025</c:v>
                </c:pt>
                <c:pt idx="21">
                  <c:v>Q2  </c:v>
                </c:pt>
                <c:pt idx="22">
                  <c:v>Q3</c:v>
                </c:pt>
                <c:pt idx="23">
                  <c:v>Q4</c:v>
                </c:pt>
              </c:strCache>
            </c:strRef>
          </c:cat>
          <c:val>
            <c:numRef>
              <c:f>'Production volume'!$C$29:$C$52</c:f>
              <c:numCache>
                <c:formatCode>#,##0_);[Red]\(#,##0\)</c:formatCode>
                <c:ptCount val="24"/>
                <c:pt idx="0">
                  <c:v>19777</c:v>
                </c:pt>
                <c:pt idx="1">
                  <c:v>18097</c:v>
                </c:pt>
                <c:pt idx="2">
                  <c:v>18406</c:v>
                </c:pt>
                <c:pt idx="3">
                  <c:v>21008</c:v>
                </c:pt>
                <c:pt idx="4">
                  <c:v>20185</c:v>
                </c:pt>
                <c:pt idx="5">
                  <c:v>21102</c:v>
                </c:pt>
                <c:pt idx="6">
                  <c:v>21684</c:v>
                </c:pt>
                <c:pt idx="7">
                  <c:v>23616</c:v>
                </c:pt>
                <c:pt idx="8">
                  <c:v>31383</c:v>
                </c:pt>
                <c:pt idx="9">
                  <c:v>35326</c:v>
                </c:pt>
                <c:pt idx="10">
                  <c:v>33401</c:v>
                </c:pt>
                <c:pt idx="11">
                  <c:v>33702</c:v>
                </c:pt>
                <c:pt idx="12">
                  <c:v>33848</c:v>
                </c:pt>
                <c:pt idx="13">
                  <c:v>45306</c:v>
                </c:pt>
                <c:pt idx="14">
                  <c:v>57664</c:v>
                </c:pt>
                <c:pt idx="15">
                  <c:v>61014</c:v>
                </c:pt>
                <c:pt idx="16">
                  <c:v>62277.7088</c:v>
                </c:pt>
                <c:pt idx="17">
                  <c:v>64961</c:v>
                </c:pt>
                <c:pt idx="18">
                  <c:v>43592</c:v>
                </c:pt>
                <c:pt idx="19">
                  <c:v>34236</c:v>
                </c:pt>
                <c:pt idx="20">
                  <c:v>24810</c:v>
                </c:pt>
                <c:pt idx="21">
                  <c:v>26012</c:v>
                </c:pt>
                <c:pt idx="22">
                  <c:v>30650</c:v>
                </c:pt>
                <c:pt idx="23">
                  <c:v>42181</c:v>
                </c:pt>
              </c:numCache>
            </c:numRef>
          </c:val>
        </c:ser>
        <c:dLbls>
          <c:showLegendKey val="0"/>
          <c:showVal val="0"/>
          <c:showCatName val="0"/>
          <c:showSerName val="0"/>
          <c:showPercent val="0"/>
          <c:showBubbleSize val="0"/>
        </c:dLbls>
        <c:gapWidth val="50"/>
        <c:axId val="1209366704"/>
        <c:axId val="1209365624"/>
      </c:barChart>
      <c:catAx>
        <c:axId val="1209366704"/>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5624"/>
        <c:crosses val="autoZero"/>
        <c:auto val="1"/>
        <c:lblAlgn val="ctr"/>
        <c:lblOffset val="100"/>
        <c:noMultiLvlLbl val="0"/>
      </c:catAx>
      <c:valAx>
        <c:axId val="1209365624"/>
        <c:scaling>
          <c:orientation val="minMax"/>
        </c:scaling>
        <c:delete val="1"/>
        <c:axPos val="l"/>
        <c:numFmt formatCode="#,##0_);[Red]\(#,##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6704"/>
        <c:crosses val="autoZero"/>
        <c:crossBetween val="between"/>
      </c:valAx>
      <c:spPr>
        <a:noFill/>
        <a:ln>
          <a:noFill/>
        </a:ln>
        <a:effectLst/>
      </c:spPr>
    </c:plotArea>
    <c:plotVisOnly val="1"/>
    <c:dispBlanksAs val="gap"/>
    <c:showDLblsOverMax val="0"/>
    <c:extLst>
      <c:ext uri="{0b15fc19-7d7d-44ad-8c2d-2c3a37ce22c3}">
        <chartProps xmlns="https://web.wps.cn/et/2018/main" chartId="{c399536d-ea7b-46ce-ab69-5c458506627b}"/>
      </c:ext>
    </c:extLst>
  </c:chart>
  <c:spPr>
    <a:noFill/>
    <a:ln w="9525" cap="flat" cmpd="sng" algn="ctr">
      <a:noFill/>
      <a:round/>
    </a:ln>
    <a:effectLst/>
  </c:spPr>
  <c:txPr>
    <a:bodyPr/>
    <a:lstStyle/>
    <a:p>
      <a:pPr>
        <a:defRPr lang="zh-CN" sz="900" b="0">
          <a:solidFill>
            <a:sysClr val="windowText" lastClr="000000"/>
          </a:solidFill>
          <a:latin typeface="Arial" panose="020B0604020202020204" pitchFamily="34" charset="0"/>
          <a:cs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97015542562806"/>
          <c:y val="0.0348376880443389"/>
          <c:w val="0.963905614843808"/>
          <c:h val="0.8235903766186"/>
        </c:manualLayout>
      </c:layout>
      <c:barChart>
        <c:barDir val="col"/>
        <c:grouping val="clustered"/>
        <c:varyColors val="0"/>
        <c:ser>
          <c:idx val="0"/>
          <c:order val="0"/>
          <c:spPr>
            <a:solidFill>
              <a:srgbClr val="F47F36"/>
            </a:solidFill>
            <a:ln>
              <a:noFill/>
            </a:ln>
            <a:effectLst/>
          </c:spPr>
          <c:invertIfNegative val="0"/>
          <c:dLbls>
            <c:dLbl>
              <c:idx val="21"/>
              <c:layout/>
              <c:tx>
                <c:rich>
                  <a:bodyPr rot="0" spcFirstLastPara="1" vertOverflow="ellipsis" vert="horz" wrap="square" lIns="38100" tIns="19050" rIns="38100" bIns="19050" anchor="ctr" anchorCtr="1"/>
                  <a:lstStyle/>
                  <a:p>
                    <a:pPr defTabSz="914400">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0"/>
                      <a:t>18,126 </a:t>
                    </a:r>
                    <a:endParaRPr b="0"/>
                  </a:p>
                </c:rich>
              </c:tx>
              <c:numFmt formatCode="General" sourceLinked="1"/>
              <c:spPr>
                <a:noFill/>
                <a:ln>
                  <a:noFill/>
                </a:ln>
                <a:effectLst/>
              </c:spPr>
              <c:txPr>
                <a:bodyPr rot="0" spcFirstLastPara="1" vertOverflow="ellipsis" vert="horz" wrap="square" lIns="38100" tIns="19050" rIns="38100" bIns="19050"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22"/>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t>42,406</a:t>
                    </a:r>
                    <a:r>
                      <a:rPr b="1"/>
                      <a:t> </a:t>
                    </a:r>
                    <a:endParaRPr b="1"/>
                  </a:p>
                </c:rich>
              </c:tx>
              <c:dLblPos val="outEnd"/>
              <c:showLegendKey val="0"/>
              <c:showVal val="1"/>
              <c:showCatName val="0"/>
              <c:showSerName val="0"/>
              <c:showPercent val="0"/>
              <c:showBubbleSize val="0"/>
              <c:extLst>
                <c:ext xmlns:c15="http://schemas.microsoft.com/office/drawing/2012/chart" uri="{CE6537A1-D6FC-4f65-9D91-7224C49458BB}"/>
              </c:extLst>
            </c:dLbl>
            <c:dLbl>
              <c:idx val="23"/>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1"/>
                      <a:t>38,167 </a:t>
                    </a:r>
                    <a:endParaRPr b="1"/>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Sales!$B$14:$B$37</c:f>
              <c:strCache>
                <c:ptCount val="24"/>
                <c:pt idx="0">
                  <c:v>Q1 2020</c:v>
                </c:pt>
                <c:pt idx="1">
                  <c:v>Q2</c:v>
                </c:pt>
                <c:pt idx="2">
                  <c:v>Q3</c:v>
                </c:pt>
                <c:pt idx="3">
                  <c:v>Q4</c:v>
                </c:pt>
                <c:pt idx="4">
                  <c:v>Q1 2021</c:v>
                </c:pt>
                <c:pt idx="5">
                  <c:v>Q2</c:v>
                </c:pt>
                <c:pt idx="6">
                  <c:v>Q3</c:v>
                </c:pt>
                <c:pt idx="7">
                  <c:v>Q4</c:v>
                </c:pt>
                <c:pt idx="8">
                  <c:v>Q1 2022</c:v>
                </c:pt>
                <c:pt idx="9">
                  <c:v>Q2</c:v>
                </c:pt>
                <c:pt idx="10">
                  <c:v>Q3</c:v>
                </c:pt>
                <c:pt idx="11">
                  <c:v>Q4</c:v>
                </c:pt>
                <c:pt idx="12">
                  <c:v>Q1 2023</c:v>
                </c:pt>
                <c:pt idx="13">
                  <c:v>Q2</c:v>
                </c:pt>
                <c:pt idx="14">
                  <c:v>Q3</c:v>
                </c:pt>
                <c:pt idx="15">
                  <c:v>Q4</c:v>
                </c:pt>
                <c:pt idx="16">
                  <c:v>Q1 2024</c:v>
                </c:pt>
                <c:pt idx="17">
                  <c:v>Q2</c:v>
                </c:pt>
                <c:pt idx="18">
                  <c:v>Q3</c:v>
                </c:pt>
                <c:pt idx="19">
                  <c:v>Q4</c:v>
                </c:pt>
                <c:pt idx="20">
                  <c:v>Q1 2025</c:v>
                </c:pt>
                <c:pt idx="21">
                  <c:v>Q2</c:v>
                </c:pt>
                <c:pt idx="22">
                  <c:v>Q3</c:v>
                </c:pt>
                <c:pt idx="23">
                  <c:v>Q4</c:v>
                </c:pt>
              </c:strCache>
            </c:strRef>
          </c:cat>
          <c:val>
            <c:numRef>
              <c:f>Sales!$C$14:$C$37</c:f>
              <c:numCache>
                <c:formatCode>#,##0_);[Red]\(#,##0\)</c:formatCode>
                <c:ptCount val="24"/>
                <c:pt idx="0">
                  <c:v>19101</c:v>
                </c:pt>
                <c:pt idx="1">
                  <c:v>18881</c:v>
                </c:pt>
                <c:pt idx="2">
                  <c:v>13643</c:v>
                </c:pt>
                <c:pt idx="3">
                  <c:v>23186</c:v>
                </c:pt>
                <c:pt idx="4">
                  <c:v>21471</c:v>
                </c:pt>
                <c:pt idx="5">
                  <c:v>21060</c:v>
                </c:pt>
                <c:pt idx="6">
                  <c:v>21183</c:v>
                </c:pt>
                <c:pt idx="7">
                  <c:v>11642</c:v>
                </c:pt>
                <c:pt idx="8">
                  <c:v>38839</c:v>
                </c:pt>
                <c:pt idx="9">
                  <c:v>37545</c:v>
                </c:pt>
                <c:pt idx="10">
                  <c:v>33126</c:v>
                </c:pt>
                <c:pt idx="11">
                  <c:v>23400</c:v>
                </c:pt>
                <c:pt idx="12">
                  <c:v>25284</c:v>
                </c:pt>
                <c:pt idx="13">
                  <c:v>51550</c:v>
                </c:pt>
                <c:pt idx="14">
                  <c:v>63263</c:v>
                </c:pt>
                <c:pt idx="15">
                  <c:v>59906</c:v>
                </c:pt>
                <c:pt idx="16">
                  <c:v>53987</c:v>
                </c:pt>
                <c:pt idx="17">
                  <c:v>43082</c:v>
                </c:pt>
                <c:pt idx="18">
                  <c:v>42101</c:v>
                </c:pt>
                <c:pt idx="19">
                  <c:v>42191</c:v>
                </c:pt>
                <c:pt idx="20">
                  <c:v>28008</c:v>
                </c:pt>
                <c:pt idx="21">
                  <c:v>18126</c:v>
                </c:pt>
                <c:pt idx="22">
                  <c:v>42406</c:v>
                </c:pt>
                <c:pt idx="23">
                  <c:v>38167</c:v>
                </c:pt>
              </c:numCache>
            </c:numRef>
          </c:val>
        </c:ser>
        <c:dLbls>
          <c:showLegendKey val="0"/>
          <c:showVal val="0"/>
          <c:showCatName val="0"/>
          <c:showSerName val="0"/>
          <c:showPercent val="0"/>
          <c:showBubbleSize val="0"/>
        </c:dLbls>
        <c:gapWidth val="50"/>
        <c:axId val="1209366704"/>
        <c:axId val="1209365624"/>
      </c:barChart>
      <c:catAx>
        <c:axId val="1209366704"/>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5624"/>
        <c:crosses val="autoZero"/>
        <c:auto val="1"/>
        <c:lblAlgn val="ctr"/>
        <c:lblOffset val="100"/>
        <c:noMultiLvlLbl val="0"/>
      </c:catAx>
      <c:valAx>
        <c:axId val="1209365624"/>
        <c:scaling>
          <c:orientation val="minMax"/>
        </c:scaling>
        <c:delete val="1"/>
        <c:axPos val="l"/>
        <c:numFmt formatCode="#,##0_);[Red]\(#,##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6704"/>
        <c:crosses val="autoZero"/>
        <c:crossBetween val="between"/>
      </c:valAx>
      <c:spPr>
        <a:noFill/>
        <a:ln>
          <a:noFill/>
        </a:ln>
        <a:effectLst/>
      </c:spPr>
    </c:plotArea>
    <c:plotVisOnly val="1"/>
    <c:dispBlanksAs val="gap"/>
    <c:showDLblsOverMax val="0"/>
    <c:extLst>
      <c:ext uri="{0b15fc19-7d7d-44ad-8c2d-2c3a37ce22c3}">
        <chartProps xmlns="https://web.wps.cn/et/2018/main" chartId="{72ae0ea5-1828-4a64-a7b8-dc20690ee4e1}"/>
      </c:ext>
    </c:extLst>
  </c:chart>
  <c:spPr>
    <a:noFill/>
    <a:ln w="9525" cap="flat" cmpd="sng" algn="ctr">
      <a:noFill/>
      <a:round/>
    </a:ln>
    <a:effectLst/>
  </c:spPr>
  <c:txPr>
    <a:bodyPr/>
    <a:lstStyle/>
    <a:p>
      <a:pPr>
        <a:defRPr lang="zh-CN" sz="900">
          <a:solidFill>
            <a:sysClr val="windowText" lastClr="000000"/>
          </a:solidFill>
          <a:latin typeface="Arial" panose="020B0604020202020204" pitchFamily="34" charset="0"/>
          <a:cs typeface="Arial" panose="020B0604020202020204" pitchFamily="34" charset="0"/>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38587686283809"/>
          <c:y val="0.00718000904568069"/>
          <c:w val="0.96387693241284"/>
          <c:h val="0.792050731192522"/>
        </c:manualLayout>
      </c:layout>
      <c:lineChart>
        <c:grouping val="standard"/>
        <c:varyColors val="0"/>
        <c:ser>
          <c:idx val="0"/>
          <c:order val="0"/>
          <c:spPr>
            <a:ln w="28575" cap="rnd">
              <a:solidFill>
                <a:srgbClr val="F47F36"/>
              </a:solidFill>
              <a:round/>
            </a:ln>
            <a:effectLst/>
          </c:spPr>
          <c:marker>
            <c:symbol val="square"/>
            <c:size val="5"/>
            <c:spPr>
              <a:solidFill>
                <a:srgbClr val="F47F36"/>
              </a:solidFill>
              <a:ln w="9525">
                <a:noFill/>
              </a:ln>
              <a:effectLst/>
            </c:spPr>
          </c:marker>
          <c:dLbls>
            <c:dLbl>
              <c:idx val="13"/>
              <c:layout>
                <c:manualLayout>
                  <c:x val="-0.0489565663429377"/>
                  <c:y val="-0.037633508654062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0505693434127324"/>
                      <c:h val="0.0758687622493593"/>
                    </c:manualLayout>
                  </c15:layout>
                </c:ext>
              </c:extLst>
            </c:dLbl>
            <c:dLbl>
              <c:idx val="21"/>
              <c:layout/>
              <c:tx>
                <c:rich>
                  <a:bodyPr rot="0" spcFirstLastPara="1" vertOverflow="ellipsis" vert="horz" wrap="square" lIns="38100" tIns="19050" rIns="38100" bIns="19050" anchor="ctr" anchorCtr="1"/>
                  <a:lstStyle/>
                  <a:p>
                    <a:pPr defTabSz="914400">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ltLang="zh-CN" b="0"/>
                      <a:t>$4.19 </a:t>
                    </a:r>
                    <a:endParaRPr lang="en-US" altLang="zh-CN" b="0" dirty="0"/>
                  </a:p>
                </c:rich>
              </c:tx>
              <c:numFmt formatCode="General" sourceLinked="1"/>
              <c:spPr>
                <a:noFill/>
                <a:ln>
                  <a:noFill/>
                </a:ln>
                <a:effectLst/>
              </c:spPr>
              <c:txPr>
                <a:bodyPr rot="0" spcFirstLastPara="1" vertOverflow="ellipsis" vert="horz" wrap="square" lIns="38100" tIns="19050" rIns="38100" bIns="19050"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t"/>
              <c:showLegendKey val="0"/>
              <c:showVal val="1"/>
              <c:showCatName val="0"/>
              <c:showSerName val="0"/>
              <c:showPercent val="0"/>
              <c:showBubbleSize val="0"/>
              <c:extLst>
                <c:ext xmlns:c15="http://schemas.microsoft.com/office/drawing/2012/chart" uri="{CE6537A1-D6FC-4f65-9D91-7224C49458BB}"/>
              </c:extLst>
            </c:dLbl>
            <c:dLbl>
              <c:idx val="22"/>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t>$5.80 </a:t>
                    </a:r>
                  </a:p>
                </c:rich>
              </c:tx>
              <c:dLblPos val="t"/>
              <c:showLegendKey val="0"/>
              <c:showVal val="1"/>
              <c:showCatName val="0"/>
              <c:showSerName val="0"/>
              <c:showPercent val="0"/>
              <c:showBubbleSize val="0"/>
              <c:extLst>
                <c:ext xmlns:c15="http://schemas.microsoft.com/office/drawing/2012/chart" uri="{CE6537A1-D6FC-4f65-9D91-7224C49458BB}"/>
              </c:extLst>
            </c:dLbl>
            <c:dLbl>
              <c:idx val="23"/>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1"/>
                      <a:t>$5.83</a:t>
                    </a:r>
                    <a:r>
                      <a:t> </a:t>
                    </a:r>
                  </a:p>
                </c:rich>
              </c:tx>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Sales!$B$14:$B$37</c:f>
              <c:strCache>
                <c:ptCount val="24"/>
                <c:pt idx="0">
                  <c:v>Q1 2020</c:v>
                </c:pt>
                <c:pt idx="1">
                  <c:v>Q2</c:v>
                </c:pt>
                <c:pt idx="2">
                  <c:v>Q3</c:v>
                </c:pt>
                <c:pt idx="3">
                  <c:v>Q4</c:v>
                </c:pt>
                <c:pt idx="4">
                  <c:v>Q1 2021</c:v>
                </c:pt>
                <c:pt idx="5">
                  <c:v>Q2</c:v>
                </c:pt>
                <c:pt idx="6">
                  <c:v>Q3</c:v>
                </c:pt>
                <c:pt idx="7">
                  <c:v>Q4</c:v>
                </c:pt>
                <c:pt idx="8">
                  <c:v>Q1 2022</c:v>
                </c:pt>
                <c:pt idx="9">
                  <c:v>Q2</c:v>
                </c:pt>
                <c:pt idx="10">
                  <c:v>Q3</c:v>
                </c:pt>
                <c:pt idx="11">
                  <c:v>Q4</c:v>
                </c:pt>
                <c:pt idx="12">
                  <c:v>Q1 2023</c:v>
                </c:pt>
                <c:pt idx="13">
                  <c:v>Q2</c:v>
                </c:pt>
                <c:pt idx="14">
                  <c:v>Q3</c:v>
                </c:pt>
                <c:pt idx="15">
                  <c:v>Q4</c:v>
                </c:pt>
                <c:pt idx="16">
                  <c:v>Q1 2024</c:v>
                </c:pt>
                <c:pt idx="17">
                  <c:v>Q2</c:v>
                </c:pt>
                <c:pt idx="18">
                  <c:v>Q3</c:v>
                </c:pt>
                <c:pt idx="19">
                  <c:v>Q4</c:v>
                </c:pt>
                <c:pt idx="20">
                  <c:v>Q1 2025</c:v>
                </c:pt>
                <c:pt idx="21">
                  <c:v>Q2</c:v>
                </c:pt>
                <c:pt idx="22">
                  <c:v>Q3</c:v>
                </c:pt>
                <c:pt idx="23">
                  <c:v>Q4</c:v>
                </c:pt>
              </c:strCache>
            </c:strRef>
          </c:cat>
          <c:val>
            <c:numRef>
              <c:f>Sales!$D$14:$D$37</c:f>
              <c:numCache>
                <c:formatCode>"$"#,##0.00_);[Red]\("$"#,##0.00\)</c:formatCode>
                <c:ptCount val="24"/>
                <c:pt idx="0">
                  <c:v>8.79</c:v>
                </c:pt>
                <c:pt idx="1">
                  <c:v>7.04</c:v>
                </c:pt>
                <c:pt idx="2">
                  <c:v>9.13</c:v>
                </c:pt>
                <c:pt idx="3">
                  <c:v>10.79</c:v>
                </c:pt>
                <c:pt idx="4">
                  <c:v>11.9</c:v>
                </c:pt>
                <c:pt idx="5">
                  <c:v>20.81</c:v>
                </c:pt>
                <c:pt idx="6">
                  <c:v>27.55</c:v>
                </c:pt>
                <c:pt idx="7">
                  <c:v>33.91</c:v>
                </c:pt>
                <c:pt idx="8">
                  <c:v>32.76</c:v>
                </c:pt>
                <c:pt idx="9">
                  <c:v>33.08</c:v>
                </c:pt>
                <c:pt idx="10">
                  <c:v>36.44</c:v>
                </c:pt>
                <c:pt idx="11">
                  <c:v>37.41</c:v>
                </c:pt>
                <c:pt idx="12">
                  <c:v>27.83</c:v>
                </c:pt>
                <c:pt idx="13">
                  <c:v>12.33</c:v>
                </c:pt>
                <c:pt idx="14">
                  <c:v>7.68</c:v>
                </c:pt>
                <c:pt idx="15">
                  <c:v>7.97</c:v>
                </c:pt>
                <c:pt idx="16">
                  <c:v>7.66</c:v>
                </c:pt>
                <c:pt idx="17">
                  <c:v>5.12</c:v>
                </c:pt>
                <c:pt idx="18">
                  <c:v>4.69</c:v>
                </c:pt>
                <c:pt idx="19">
                  <c:v>4.62</c:v>
                </c:pt>
                <c:pt idx="20">
                  <c:v>4.37</c:v>
                </c:pt>
                <c:pt idx="21">
                  <c:v>4.19</c:v>
                </c:pt>
                <c:pt idx="22">
                  <c:v>5.8</c:v>
                </c:pt>
                <c:pt idx="23">
                  <c:v>5.83</c:v>
                </c:pt>
              </c:numCache>
            </c:numRef>
          </c:val>
          <c:smooth val="0"/>
        </c:ser>
        <c:dLbls>
          <c:showLegendKey val="0"/>
          <c:showVal val="0"/>
          <c:showCatName val="0"/>
          <c:showSerName val="0"/>
          <c:showPercent val="0"/>
          <c:showBubbleSize val="0"/>
        </c:dLbls>
        <c:marker val="1"/>
        <c:smooth val="0"/>
        <c:axId val="1209366704"/>
        <c:axId val="1209365624"/>
      </c:lineChart>
      <c:catAx>
        <c:axId val="1209366704"/>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5624"/>
        <c:crosses val="autoZero"/>
        <c:auto val="1"/>
        <c:lblAlgn val="ctr"/>
        <c:lblOffset val="100"/>
        <c:noMultiLvlLbl val="0"/>
      </c:catAx>
      <c:valAx>
        <c:axId val="1209365624"/>
        <c:scaling>
          <c:orientation val="minMax"/>
        </c:scaling>
        <c:delete val="1"/>
        <c:axPos val="l"/>
        <c:numFmt formatCode="&quot;$&quot;#,##0.00_);[Red]\(&quot;$&quot;#,##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6704"/>
        <c:crosses val="autoZero"/>
        <c:crossBetween val="between"/>
      </c:valAx>
      <c:spPr>
        <a:noFill/>
        <a:ln>
          <a:noFill/>
        </a:ln>
        <a:effectLst/>
      </c:spPr>
    </c:plotArea>
    <c:plotVisOnly val="1"/>
    <c:dispBlanksAs val="gap"/>
    <c:showDLblsOverMax val="0"/>
    <c:extLst>
      <c:ext uri="{0b15fc19-7d7d-44ad-8c2d-2c3a37ce22c3}">
        <chartProps xmlns="https://web.wps.cn/et/2018/main" chartId="{64b7ca87-afe3-495b-9b9b-10da26d808bd}"/>
      </c:ext>
    </c:extLst>
  </c:chart>
  <c:spPr>
    <a:noFill/>
    <a:ln w="9525" cap="flat" cmpd="sng" algn="ctr">
      <a:noFill/>
      <a:round/>
    </a:ln>
    <a:effectLst/>
  </c:spPr>
  <c:txPr>
    <a:bodyPr/>
    <a:lstStyle/>
    <a:p>
      <a:pPr>
        <a:defRPr lang="zh-CN" sz="900">
          <a:solidFill>
            <a:sysClr val="windowText" lastClr="000000"/>
          </a:solidFill>
          <a:latin typeface="Arial" panose="020B0604020202020204" pitchFamily="34" charset="0"/>
          <a:cs typeface="Arial" panose="020B0604020202020204"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0.70344</cdr:x>
      <cdr:y>0.48723</cdr:y>
    </cdr:from>
    <cdr:to>
      <cdr:x>0.79504</cdr:x>
      <cdr:y>0.56449</cdr:y>
    </cdr:to>
    <cdr:sp>
      <cdr:nvSpPr>
        <cdr:cNvPr id="2" name="矩形 1"/>
        <cdr:cNvSpPr/>
      </cdr:nvSpPr>
      <cdr:spPr xmlns:a="http://schemas.openxmlformats.org/drawingml/2006/main">
        <a:xfrm xmlns:a="http://schemas.openxmlformats.org/drawingml/2006/main">
          <a:off x="6058164" y="2016533"/>
          <a:ext cx="788873" cy="319759"/>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4B</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0.72698</cdr:y>
    </cdr:from>
    <cdr:to>
      <cdr:x>0.1136</cdr:x>
      <cdr:y>0.80718</cdr:y>
    </cdr:to>
    <cdr:sp>
      <cdr:nvSpPr>
        <cdr:cNvPr id="3" name="矩形 2"/>
        <cdr:cNvSpPr/>
      </cdr:nvSpPr>
      <cdr:spPr xmlns:a="http://schemas.openxmlformats.org/drawingml/2006/main">
        <a:xfrm xmlns:a="http://schemas.openxmlformats.org/drawingml/2006/main">
          <a:off x="0" y="3008758"/>
          <a:ext cx="978340" cy="331927"/>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2A </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0.20625</cdr:x>
      <cdr:y>0.6304</cdr:y>
    </cdr:from>
    <cdr:to>
      <cdr:x>0.31431</cdr:x>
      <cdr:y>0.73315</cdr:y>
    </cdr:to>
    <cdr:sp>
      <cdr:nvSpPr>
        <cdr:cNvPr id="4" name="矩形 3"/>
        <cdr:cNvSpPr/>
      </cdr:nvSpPr>
      <cdr:spPr xmlns:a="http://schemas.openxmlformats.org/drawingml/2006/main">
        <a:xfrm xmlns:a="http://schemas.openxmlformats.org/drawingml/2006/main">
          <a:off x="1776259" y="2609052"/>
          <a:ext cx="930629" cy="425255"/>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2B </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0.07933</cdr:x>
      <cdr:y>0.66858</cdr:y>
    </cdr:from>
    <cdr:to>
      <cdr:x>0.23667</cdr:x>
      <cdr:y>0.75082</cdr:y>
    </cdr:to>
    <cdr:sp>
      <cdr:nvSpPr>
        <cdr:cNvPr id="5" name="矩形 4"/>
        <cdr:cNvSpPr/>
      </cdr:nvSpPr>
      <cdr:spPr xmlns:a="http://schemas.openxmlformats.org/drawingml/2006/main">
        <a:xfrm xmlns:a="http://schemas.openxmlformats.org/drawingml/2006/main">
          <a:off x="683211" y="2767077"/>
          <a:ext cx="1355036" cy="340370"/>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000" b="1">
              <a:latin typeface="Arial" panose="020B0604020202020204" pitchFamily="34" charset="0"/>
              <a:cs typeface="Arial" panose="020B0604020202020204" pitchFamily="34" charset="0"/>
            </a:rPr>
            <a:t>Phase 2A capacity enhancement </a:t>
          </a:r>
          <a:endParaRPr lang="en-US" altLang="zh-CN"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0.30527</cdr:x>
      <cdr:y>0.62388</cdr:y>
    </cdr:from>
    <cdr:to>
      <cdr:x>0.39322</cdr:x>
      <cdr:y>0.70851</cdr:y>
    </cdr:to>
    <cdr:sp>
      <cdr:nvSpPr>
        <cdr:cNvPr id="6" name="矩形 5"/>
        <cdr:cNvSpPr/>
      </cdr:nvSpPr>
      <cdr:spPr xmlns:a="http://schemas.openxmlformats.org/drawingml/2006/main">
        <a:xfrm xmlns:a="http://schemas.openxmlformats.org/drawingml/2006/main">
          <a:off x="2629015" y="2582055"/>
          <a:ext cx="757439" cy="350261"/>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3A </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0.39001</cdr:x>
      <cdr:y>0.61693</cdr:y>
    </cdr:from>
    <cdr:to>
      <cdr:x>0.49623</cdr:x>
      <cdr:y>0.67258</cdr:y>
    </cdr:to>
    <cdr:sp>
      <cdr:nvSpPr>
        <cdr:cNvPr id="7" name="矩形 6"/>
        <cdr:cNvSpPr/>
      </cdr:nvSpPr>
      <cdr:spPr xmlns:a="http://schemas.openxmlformats.org/drawingml/2006/main">
        <a:xfrm xmlns:a="http://schemas.openxmlformats.org/drawingml/2006/main">
          <a:off x="3358846" y="2553300"/>
          <a:ext cx="914782" cy="230320"/>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Arial" panose="020B0604020202020204"/>
            </a:defRPr>
          </a:lvl1pPr>
          <a:lvl2pPr marL="457200" indent="0">
            <a:defRPr sz="1100">
              <a:latin typeface="Arial" panose="020B0604020202020204"/>
            </a:defRPr>
          </a:lvl2pPr>
          <a:lvl3pPr marL="914400" indent="0">
            <a:defRPr sz="1100">
              <a:latin typeface="Arial" panose="020B0604020202020204"/>
            </a:defRPr>
          </a:lvl3pPr>
          <a:lvl4pPr marL="1371600" indent="0">
            <a:defRPr sz="1100">
              <a:latin typeface="Arial" panose="020B0604020202020204"/>
            </a:defRPr>
          </a:lvl4pPr>
          <a:lvl5pPr marL="1828800" indent="0">
            <a:defRPr sz="1100">
              <a:latin typeface="Arial" panose="020B0604020202020204"/>
            </a:defRPr>
          </a:lvl5pPr>
          <a:lvl6pPr marL="2286000" indent="0">
            <a:defRPr sz="1100">
              <a:latin typeface="Arial" panose="020B0604020202020204"/>
            </a:defRPr>
          </a:lvl6pPr>
          <a:lvl7pPr marL="2743200" indent="0">
            <a:defRPr sz="1100">
              <a:latin typeface="Arial" panose="020B0604020202020204"/>
            </a:defRPr>
          </a:lvl7pPr>
          <a:lvl8pPr marL="3200400" indent="0">
            <a:defRPr sz="1100">
              <a:latin typeface="Arial" panose="020B0604020202020204"/>
            </a:defRPr>
          </a:lvl8pPr>
          <a:lvl9pPr marL="3657600" indent="0">
            <a:defRPr sz="1100">
              <a:latin typeface="Arial" panose="020B0604020202020204"/>
            </a:defRPr>
          </a:lvl9pPr>
        </a:lstStyle>
        <a:p>
          <a:pPr algn="ctr"/>
          <a:r>
            <a:rPr lang="en-US" sz="1000" b="1">
              <a:latin typeface="Arial" panose="020B0604020202020204" pitchFamily="34" charset="0"/>
              <a:cs typeface="Arial" panose="020B0604020202020204" pitchFamily="34" charset="0"/>
            </a:rPr>
            <a:t>Phase 3B</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0.46535</cdr:x>
      <cdr:y>0.59525</cdr:y>
    </cdr:from>
    <cdr:to>
      <cdr:x>0.62269</cdr:x>
      <cdr:y>0.69355</cdr:y>
    </cdr:to>
    <cdr:sp>
      <cdr:nvSpPr>
        <cdr:cNvPr id="8" name="矩形 7"/>
        <cdr:cNvSpPr/>
      </cdr:nvSpPr>
      <cdr:spPr xmlns:a="http://schemas.openxmlformats.org/drawingml/2006/main">
        <a:xfrm xmlns:a="http://schemas.openxmlformats.org/drawingml/2006/main">
          <a:off x="4007702" y="2463593"/>
          <a:ext cx="1355035" cy="406830"/>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000" b="1">
              <a:latin typeface="Arial" panose="020B0604020202020204" pitchFamily="34" charset="0"/>
              <a:cs typeface="Arial" panose="020B0604020202020204" pitchFamily="34" charset="0"/>
            </a:rPr>
            <a:t>Capacity </a:t>
          </a:r>
          <a:endParaRPr lang="en-US" altLang="zh-CN" sz="1000" b="1" dirty="0">
            <a:latin typeface="Arial" panose="020B0604020202020204" pitchFamily="34" charset="0"/>
            <a:cs typeface="Arial" panose="020B0604020202020204" pitchFamily="34" charset="0"/>
          </a:endParaRPr>
        </a:p>
        <a:p>
          <a:pPr algn="ctr"/>
          <a:r>
            <a:rPr lang="en-US" altLang="zh-CN" sz="1000" b="1">
              <a:latin typeface="Arial" panose="020B0604020202020204" pitchFamily="34" charset="0"/>
              <a:cs typeface="Arial" panose="020B0604020202020204" pitchFamily="34" charset="0"/>
            </a:rPr>
            <a:t>debottlenecking </a:t>
          </a:r>
          <a:endParaRPr lang="en-US" altLang="zh-CN"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0.59178</cdr:x>
      <cdr:y>0.58017</cdr:y>
    </cdr:from>
    <cdr:to>
      <cdr:x>0.70732</cdr:x>
      <cdr:y>0.63582</cdr:y>
    </cdr:to>
    <cdr:sp>
      <cdr:nvSpPr>
        <cdr:cNvPr id="9" name="矩形 8"/>
        <cdr:cNvSpPr/>
      </cdr:nvSpPr>
      <cdr:spPr xmlns:a="http://schemas.openxmlformats.org/drawingml/2006/main">
        <a:xfrm xmlns:a="http://schemas.openxmlformats.org/drawingml/2006/main">
          <a:off x="5096486" y="2401163"/>
          <a:ext cx="995047" cy="230321"/>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4A</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0.70103</cdr:x>
      <cdr:y>0.55785</cdr:y>
    </cdr:from>
    <cdr:to>
      <cdr:x>0.79746</cdr:x>
      <cdr:y>0.60015</cdr:y>
    </cdr:to>
    <cdr:sp>
      <cdr:nvSpPr>
        <cdr:cNvPr id="10" name="矩形 9"/>
        <cdr:cNvSpPr/>
      </cdr:nvSpPr>
      <cdr:spPr xmlns:a="http://schemas.openxmlformats.org/drawingml/2006/main">
        <a:xfrm xmlns:a="http://schemas.openxmlformats.org/drawingml/2006/main">
          <a:off x="6037374" y="2308793"/>
          <a:ext cx="830470" cy="175069"/>
        </a:xfrm>
        <a:prstGeom xmlns:a="http://schemas.openxmlformats.org/drawingml/2006/main" prst="rect">
          <a:avLst/>
        </a:prstGeom>
        <a:noFill/>
      </cdr:spPr>
      <cdr:txBody xmlns:a="http://schemas.openxmlformats.org/drawingml/2006/main">
        <a:bodyPr vertOverflow="clip" vert="horz" wrap="square" lIns="0" tIns="0" rIns="0" bIns="0" rtlCol="0" anchor="t" anchorCtr="0">
          <a:spAutoFit/>
        </a:bodyPr>
        <a:lstStyle/>
        <a:p>
          <a:pPr algn="ctr"/>
          <a:r>
            <a:rPr lang="en-US" altLang="zh-CN" sz="1000">
              <a:latin typeface="Arial" panose="020B0604020202020204" pitchFamily="34" charset="0"/>
              <a:cs typeface="Arial" panose="020B0604020202020204" pitchFamily="34" charset="0"/>
            </a:rPr>
            <a:t>105,000 MT</a:t>
          </a:r>
          <a:endParaRPr lang="zh-CN" alt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0.78958</cdr:x>
      <cdr:y>0.31409</cdr:y>
    </cdr:from>
    <cdr:to>
      <cdr:x>0.91737</cdr:x>
      <cdr:y>0.41684</cdr:y>
    </cdr:to>
    <cdr:sp>
      <cdr:nvSpPr>
        <cdr:cNvPr id="11" name="矩形 10"/>
        <cdr:cNvSpPr/>
      </cdr:nvSpPr>
      <cdr:spPr xmlns:a="http://schemas.openxmlformats.org/drawingml/2006/main">
        <a:xfrm xmlns:a="http://schemas.openxmlformats.org/drawingml/2006/main">
          <a:off x="6799969" y="1299917"/>
          <a:ext cx="1100546" cy="425255"/>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a:t>
          </a:r>
          <a:r>
            <a:rPr lang="en-US" altLang="zh-CN" sz="1000" b="1">
              <a:latin typeface="Arial" panose="020B0604020202020204" pitchFamily="34" charset="0"/>
              <a:cs typeface="Arial" panose="020B0604020202020204" pitchFamily="34" charset="0"/>
            </a:rPr>
            <a:t>5A</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0.89919</cdr:x>
      <cdr:y>0.10084</cdr:y>
    </cdr:from>
    <cdr:to>
      <cdr:x>1</cdr:x>
      <cdr:y>0.20359</cdr:y>
    </cdr:to>
    <cdr:sp>
      <cdr:nvSpPr>
        <cdr:cNvPr id="12" name="矩形 11"/>
        <cdr:cNvSpPr/>
      </cdr:nvSpPr>
      <cdr:spPr xmlns:a="http://schemas.openxmlformats.org/drawingml/2006/main">
        <a:xfrm xmlns:a="http://schemas.openxmlformats.org/drawingml/2006/main">
          <a:off x="7743930" y="417333"/>
          <a:ext cx="868218" cy="425255"/>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a:t>
          </a:r>
          <a:r>
            <a:rPr lang="en-US" altLang="zh-CN" sz="1000" b="1">
              <a:latin typeface="Arial" panose="020B0604020202020204" pitchFamily="34" charset="0"/>
              <a:cs typeface="Arial" panose="020B0604020202020204" pitchFamily="34" charset="0"/>
            </a:rPr>
            <a:t>5B</a:t>
          </a:r>
          <a:endParaRPr lang="en-US" sz="10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637" y="1"/>
            <a:ext cx="4434891" cy="35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793" rIns="0" bIns="44793" numCol="1" anchor="b" anchorCtr="0" compatLnSpc="1"/>
          <a:lstStyle>
            <a:lvl1pPr algn="l" defTabSz="979805" eaLnBrk="0" hangingPunct="0">
              <a:lnSpc>
                <a:spcPct val="100000"/>
              </a:lnSpc>
              <a:buClrTx/>
              <a:defRPr sz="1300"/>
            </a:lvl1pPr>
          </a:lstStyle>
          <a:p>
            <a:endParaRPr lang="en-US">
              <a:latin typeface="Arial" panose="020B0604020202020204"/>
            </a:endParaRPr>
          </a:p>
        </p:txBody>
      </p:sp>
      <p:sp>
        <p:nvSpPr>
          <p:cNvPr id="3075" name="Rectangle 3"/>
          <p:cNvSpPr>
            <a:spLocks noGrp="1" noChangeArrowheads="1"/>
          </p:cNvSpPr>
          <p:nvPr>
            <p:ph type="dt" sz="quarter" idx="1"/>
          </p:nvPr>
        </p:nvSpPr>
        <p:spPr bwMode="auto">
          <a:xfrm>
            <a:off x="5762087" y="1"/>
            <a:ext cx="4428343" cy="35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793" rIns="0" bIns="44793" numCol="1" anchor="b" anchorCtr="0" compatLnSpc="1"/>
          <a:lstStyle>
            <a:lvl1pPr algn="r" defTabSz="979805" eaLnBrk="0" hangingPunct="0">
              <a:lnSpc>
                <a:spcPct val="100000"/>
              </a:lnSpc>
              <a:buClrTx/>
              <a:defRPr sz="1300"/>
            </a:lvl1pPr>
          </a:lstStyle>
          <a:p>
            <a:endParaRPr lang="en-US">
              <a:latin typeface="Arial" panose="020B0604020202020204"/>
            </a:endParaRPr>
          </a:p>
        </p:txBody>
      </p:sp>
      <p:sp>
        <p:nvSpPr>
          <p:cNvPr id="3076" name="Rectangle 4"/>
          <p:cNvSpPr>
            <a:spLocks noGrp="1" noChangeArrowheads="1"/>
          </p:cNvSpPr>
          <p:nvPr>
            <p:ph type="ftr" sz="quarter" idx="2"/>
          </p:nvPr>
        </p:nvSpPr>
        <p:spPr bwMode="auto">
          <a:xfrm>
            <a:off x="-1637" y="6774838"/>
            <a:ext cx="4434891" cy="3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793" rIns="0" bIns="44793" numCol="1" anchor="b" anchorCtr="0" compatLnSpc="1"/>
          <a:lstStyle>
            <a:lvl1pPr algn="l" defTabSz="979805" eaLnBrk="0" hangingPunct="0">
              <a:lnSpc>
                <a:spcPct val="100000"/>
              </a:lnSpc>
              <a:buClrTx/>
              <a:defRPr sz="1300"/>
            </a:lvl1pPr>
          </a:lstStyle>
          <a:p>
            <a:endParaRPr lang="en-US">
              <a:latin typeface="Arial" panose="020B0604020202020204"/>
            </a:endParaRPr>
          </a:p>
        </p:txBody>
      </p:sp>
      <p:sp>
        <p:nvSpPr>
          <p:cNvPr id="3077" name="Rectangle 5"/>
          <p:cNvSpPr>
            <a:spLocks noGrp="1" noChangeArrowheads="1"/>
          </p:cNvSpPr>
          <p:nvPr>
            <p:ph type="sldNum" sz="quarter" idx="3"/>
          </p:nvPr>
        </p:nvSpPr>
        <p:spPr bwMode="auto">
          <a:xfrm>
            <a:off x="5762087" y="6774838"/>
            <a:ext cx="4428343" cy="3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793" rIns="0" bIns="44793" numCol="1" anchor="b" anchorCtr="0" compatLnSpc="1"/>
          <a:lstStyle>
            <a:lvl1pPr algn="r" defTabSz="979805" eaLnBrk="0" hangingPunct="0">
              <a:lnSpc>
                <a:spcPct val="100000"/>
              </a:lnSpc>
              <a:buClrTx/>
              <a:defRPr sz="1300"/>
            </a:lvl1pPr>
          </a:lstStyle>
          <a:p>
            <a:fld id="{0D307AED-C199-47F2-9269-BE9F8E27F552}" type="slidenum">
              <a:rPr lang="en-US">
                <a:latin typeface="Arial" panose="020B0604020202020204"/>
              </a:rPr>
            </a:fld>
            <a:endParaRPr lang="en-US">
              <a:latin typeface="Arial" panose="020B0604020202020204"/>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Rot="1" noChangeAspect="1" noChangeArrowheads="1" noTextEdit="1"/>
          </p:cNvSpPr>
          <p:nvPr>
            <p:ph type="sldImg"/>
          </p:nvPr>
        </p:nvSpPr>
        <p:spPr bwMode="auto">
          <a:xfrm>
            <a:off x="3343275" y="533400"/>
            <a:ext cx="3548063" cy="2660650"/>
          </a:xfrm>
          <a:prstGeom prst="rect">
            <a:avLst/>
          </a:prstGeom>
          <a:noFill/>
          <a:ln>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9395" name="Rectangle 3"/>
          <p:cNvSpPr>
            <a:spLocks noGrp="1" noChangeArrowheads="1"/>
          </p:cNvSpPr>
          <p:nvPr>
            <p:ph type="body" idx="1"/>
          </p:nvPr>
        </p:nvSpPr>
        <p:spPr bwMode="auto">
          <a:xfrm>
            <a:off x="1022810" y="3371370"/>
            <a:ext cx="8188998" cy="31956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34" tIns="46117" rIns="92234" bIns="46117"/>
          <a:lstStyle/>
          <a:p>
            <a:endParaRPr lang="ja-JP" altLang="en-US">
              <a:latin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Rot="1" noChangeAspect="1" noChangeArrowheads="1" noTextEdit="1"/>
          </p:cNvSpPr>
          <p:nvPr>
            <p:ph type="sldImg"/>
          </p:nvPr>
        </p:nvSpPr>
        <p:spPr bwMode="auto">
          <a:xfrm>
            <a:off x="3343275" y="533400"/>
            <a:ext cx="3548063" cy="2660650"/>
          </a:xfrm>
          <a:prstGeom prst="rect">
            <a:avLst/>
          </a:prstGeom>
          <a:noFill/>
          <a:ln>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7347" name="Rectangle 3"/>
          <p:cNvSpPr>
            <a:spLocks noGrp="1" noChangeArrowheads="1"/>
          </p:cNvSpPr>
          <p:nvPr>
            <p:ph type="body" idx="1"/>
          </p:nvPr>
        </p:nvSpPr>
        <p:spPr bwMode="auto">
          <a:xfrm>
            <a:off x="1022808" y="3371366"/>
            <a:ext cx="8189000" cy="31956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511" tIns="47755" rIns="95511" bIns="47755"/>
          <a:lstStyle/>
          <a:p>
            <a:endParaRPr lang="en-US" dirty="0">
              <a:latin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85838" y="800100"/>
            <a:ext cx="5338762" cy="4003675"/>
          </a:xfrm>
          <a:prstGeom prst="rect">
            <a:avLst/>
          </a:prstGeom>
        </p:spPr>
      </p:sp>
      <p:sp>
        <p:nvSpPr>
          <p:cNvPr id="3" name="备注占位符 2"/>
          <p:cNvSpPr>
            <a:spLocks noGrp="1"/>
          </p:cNvSpPr>
          <p:nvPr>
            <p:ph type="body" idx="1"/>
          </p:nvPr>
        </p:nvSpPr>
        <p:spPr>
          <a:xfrm>
            <a:off x="731364" y="5070092"/>
            <a:ext cx="5847482" cy="4802436"/>
          </a:xfrm>
          <a:prstGeom prst="rect">
            <a:avLst/>
          </a:prstGeom>
        </p:spPr>
        <p:txBody>
          <a:bodyPr lIns="94668" tIns="47334" rIns="94668" bIns="47334">
            <a:normAutofit/>
          </a:bodyPr>
          <a:lstStyle/>
          <a:p>
            <a:endParaRPr lang="zh-CN" altLang="en-US" dirty="0"/>
          </a:p>
        </p:txBody>
      </p:sp>
      <p:sp>
        <p:nvSpPr>
          <p:cNvPr id="4" name="页眉占位符 3"/>
          <p:cNvSpPr>
            <a:spLocks noGrp="1"/>
          </p:cNvSpPr>
          <p:nvPr>
            <p:ph type="hdr" sz="quarter" idx="10"/>
          </p:nvPr>
        </p:nvSpPr>
        <p:spPr>
          <a:xfrm>
            <a:off x="4" y="4"/>
            <a:ext cx="3167528" cy="533603"/>
          </a:xfrm>
          <a:prstGeom prst="rect">
            <a:avLst/>
          </a:prstGeom>
        </p:spPr>
        <p:txBody>
          <a:bodyPr lIns="94668" tIns="47334" rIns="94668" bIns="47334"/>
          <a:lstStyle/>
          <a:p>
            <a:pPr>
              <a:buClr>
                <a:prstClr val="white"/>
              </a:buClr>
              <a:defRPr/>
            </a:pPr>
            <a:endParaRPr lang="zh-CN" altLang="en-US">
              <a:solidFill>
                <a:prstClr val="black"/>
              </a:solidFill>
            </a:endParaRPr>
          </a:p>
        </p:txBody>
      </p:sp>
      <p:sp>
        <p:nvSpPr>
          <p:cNvPr id="5" name="日期占位符 4"/>
          <p:cNvSpPr>
            <a:spLocks noGrp="1"/>
          </p:cNvSpPr>
          <p:nvPr>
            <p:ph type="dt" idx="11"/>
          </p:nvPr>
        </p:nvSpPr>
        <p:spPr>
          <a:xfrm>
            <a:off x="4140975" y="4"/>
            <a:ext cx="3167528" cy="533603"/>
          </a:xfrm>
          <a:prstGeom prst="rect">
            <a:avLst/>
          </a:prstGeom>
        </p:spPr>
        <p:txBody>
          <a:bodyPr lIns="94668" tIns="47334" rIns="94668" bIns="47334"/>
          <a:lstStyle/>
          <a:p>
            <a:pPr>
              <a:buClr>
                <a:prstClr val="white"/>
              </a:buClr>
              <a:defRPr/>
            </a:pPr>
            <a:fld id="{9DEEC677-6F74-43B7-BCE1-5B3DAAF8B04F}" type="datetime1">
              <a:rPr lang="zh-CN" altLang="en-US" smtClean="0">
                <a:solidFill>
                  <a:prstClr val="black"/>
                </a:solidFill>
              </a:rPr>
            </a:fld>
            <a:endParaRPr lang="en-US" altLang="zh-CN">
              <a:solidFill>
                <a:prstClr val="black"/>
              </a:solidFill>
            </a:endParaRPr>
          </a:p>
        </p:txBody>
      </p:sp>
      <p:sp>
        <p:nvSpPr>
          <p:cNvPr id="6" name="页脚占位符 5"/>
          <p:cNvSpPr>
            <a:spLocks noGrp="1"/>
          </p:cNvSpPr>
          <p:nvPr>
            <p:ph type="ftr" sz="quarter" idx="12"/>
          </p:nvPr>
        </p:nvSpPr>
        <p:spPr>
          <a:xfrm>
            <a:off x="4" y="10138480"/>
            <a:ext cx="3167528" cy="533603"/>
          </a:xfrm>
          <a:prstGeom prst="rect">
            <a:avLst/>
          </a:prstGeom>
        </p:spPr>
        <p:txBody>
          <a:bodyPr lIns="94668" tIns="47334" rIns="94668" bIns="47334"/>
          <a:lstStyle/>
          <a:p>
            <a:pPr>
              <a:buClr>
                <a:prstClr val="white"/>
              </a:buClr>
              <a:defRPr/>
            </a:pPr>
            <a:endParaRPr lang="zh-CN" altLang="en-US">
              <a:solidFill>
                <a:prstClr val="black"/>
              </a:solidFill>
            </a:endParaRPr>
          </a:p>
        </p:txBody>
      </p:sp>
      <p:sp>
        <p:nvSpPr>
          <p:cNvPr id="7" name="灯片编号占位符 6"/>
          <p:cNvSpPr>
            <a:spLocks noGrp="1"/>
          </p:cNvSpPr>
          <p:nvPr>
            <p:ph type="sldNum" sz="quarter" idx="13"/>
          </p:nvPr>
        </p:nvSpPr>
        <p:spPr>
          <a:xfrm>
            <a:off x="4140975" y="10138480"/>
            <a:ext cx="3167528" cy="533603"/>
          </a:xfrm>
          <a:prstGeom prst="rect">
            <a:avLst/>
          </a:prstGeom>
        </p:spPr>
        <p:txBody>
          <a:bodyPr lIns="94668" tIns="47334" rIns="94668" bIns="47334"/>
          <a:lstStyle/>
          <a:p>
            <a:pPr>
              <a:buClr>
                <a:prstClr val="white"/>
              </a:buClr>
              <a:defRPr/>
            </a:pPr>
            <a:fld id="{64B7874A-3DD7-4108-AE22-00F827D3692F}" type="slidenum">
              <a:rPr lang="zh-CN" altLang="en-US" smtClean="0">
                <a:solidFill>
                  <a:prstClr val="black"/>
                </a:solidFill>
              </a:rPr>
            </a:fld>
            <a:endParaRPr lang="en-US" altLang="zh-CN">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519488" y="887413"/>
            <a:ext cx="3195637" cy="2397125"/>
          </a:xfrm>
          <a:prstGeom prst="rect">
            <a:avLst/>
          </a:prstGeom>
          <a:noFill/>
          <a:ln w="12700">
            <a:solidFill>
              <a:prstClr val="black"/>
            </a:solidFill>
          </a:ln>
        </p:spPr>
      </p:sp>
      <p:sp>
        <p:nvSpPr>
          <p:cNvPr id="3" name="备注占位符 2"/>
          <p:cNvSpPr>
            <a:spLocks noGrp="1"/>
          </p:cNvSpPr>
          <p:nvPr>
            <p:ph type="body" idx="1"/>
          </p:nvPr>
        </p:nvSpPr>
        <p:spPr>
          <a:xfrm>
            <a:off x="1023939" y="3417183"/>
            <a:ext cx="8186737" cy="2795300"/>
          </a:xfrm>
          <a:prstGeom prst="rect">
            <a:avLst/>
          </a:prstGeom>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xfrm>
            <a:off x="3352800" y="528638"/>
            <a:ext cx="3552825" cy="2665412"/>
          </a:xfrm>
          <a:prstGeom prst="rect">
            <a:avLst/>
          </a:prstGeom>
          <a:noFill/>
          <a:ln>
            <a:solidFill>
              <a:srgbClr val="000000"/>
            </a:solidFill>
            <a:miter lim="800000"/>
          </a:ln>
        </p:spPr>
      </p:sp>
      <p:sp>
        <p:nvSpPr>
          <p:cNvPr id="25603" name="备注占位符 2"/>
          <p:cNvSpPr>
            <a:spLocks noGrp="1"/>
          </p:cNvSpPr>
          <p:nvPr>
            <p:ph type="body" idx="1"/>
          </p:nvPr>
        </p:nvSpPr>
        <p:spPr bwMode="auto">
          <a:xfrm>
            <a:off x="1019899" y="3371218"/>
            <a:ext cx="8194820" cy="3199539"/>
          </a:xfrm>
          <a:prstGeom prst="rect">
            <a:avLst/>
          </a:prstGeom>
          <a:noFill/>
        </p:spPr>
        <p:txBody>
          <a:bodyPr lIns="95397" tIns="47696" rIns="95397" bIns="47696"/>
          <a:lstStyle/>
          <a:p>
            <a:pPr eaLnBrk="1" hangingPunct="1"/>
            <a:endParaRPr lang="zh-CN" altLang="en-US" b="0" dirty="0">
              <a:latin typeface="Arial" panose="020B0604020202020204" pitchFamily="34" charset="0"/>
              <a:cs typeface="Arial" panose="020B0604020202020204" pitchFamily="34" charset="0"/>
            </a:endParaRPr>
          </a:p>
        </p:txBody>
      </p:sp>
      <p:sp>
        <p:nvSpPr>
          <p:cNvPr id="25604" name="灯片编号占位符 3"/>
          <p:cNvSpPr txBox="1">
            <a:spLocks noGrp="1"/>
          </p:cNvSpPr>
          <p:nvPr/>
        </p:nvSpPr>
        <p:spPr bwMode="auto">
          <a:xfrm>
            <a:off x="5796054" y="6739033"/>
            <a:ext cx="4436186" cy="359144"/>
          </a:xfrm>
          <a:prstGeom prst="rect">
            <a:avLst/>
          </a:prstGeom>
          <a:noFill/>
          <a:ln w="9525">
            <a:noFill/>
            <a:miter lim="800000"/>
          </a:ln>
        </p:spPr>
        <p:txBody>
          <a:bodyPr lIns="95397" tIns="47696" rIns="95397" bIns="47696" anchor="b"/>
          <a:lstStyle/>
          <a:p>
            <a:pPr algn="r">
              <a:buClr>
                <a:prstClr val="white"/>
              </a:buClr>
            </a:pPr>
            <a:fld id="{A3CF5B8F-FBC5-4E5F-809C-E2481CE3CA5F}" type="slidenum">
              <a:rPr lang="zh-TW" altLang="en-US" sz="1100">
                <a:solidFill>
                  <a:prstClr val="black"/>
                </a:solidFill>
                <a:latin typeface="Arial" panose="020B0604020202020204"/>
              </a:rPr>
            </a:fld>
            <a:endParaRPr lang="en-US" altLang="zh-TW" sz="1100" dirty="0">
              <a:solidFill>
                <a:prstClr val="black"/>
              </a:solidFill>
              <a:latin typeface="Arial" panose="020B0604020202020204"/>
            </a:endParaRPr>
          </a:p>
        </p:txBody>
      </p:sp>
      <p:sp>
        <p:nvSpPr>
          <p:cNvPr id="5" name="日期占位符 4"/>
          <p:cNvSpPr>
            <a:spLocks noGrp="1"/>
          </p:cNvSpPr>
          <p:nvPr>
            <p:ph type="dt" idx="10"/>
          </p:nvPr>
        </p:nvSpPr>
        <p:spPr>
          <a:xfrm>
            <a:off x="5797553" y="21"/>
            <a:ext cx="4434678" cy="354908"/>
          </a:xfrm>
          <a:prstGeom prst="rect">
            <a:avLst/>
          </a:prstGeom>
        </p:spPr>
        <p:txBody>
          <a:bodyPr lIns="91418" tIns="45710" rIns="91418" bIns="45710"/>
          <a:lstStyle/>
          <a:p>
            <a:pPr>
              <a:buClr>
                <a:prstClr val="white"/>
              </a:buClr>
              <a:defRPr/>
            </a:pPr>
            <a:fld id="{6F0D62DC-8C18-4B54-9E30-5AFF57AB4201}" type="datetime1">
              <a:rPr lang="zh-CN" altLang="en-US" smtClean="0">
                <a:solidFill>
                  <a:prstClr val="black"/>
                </a:solidFill>
                <a:latin typeface="Arial" panose="020B0604020202020204"/>
              </a:rPr>
            </a:fld>
            <a:endParaRPr lang="en-US" altLang="zh-CN">
              <a:solidFill>
                <a:prstClr val="black"/>
              </a:solidFill>
              <a:latin typeface="Arial" panose="020B0604020202020204"/>
            </a:endParaRPr>
          </a:p>
        </p:txBody>
      </p:sp>
      <p:sp>
        <p:nvSpPr>
          <p:cNvPr id="6" name="页脚占位符 5"/>
          <p:cNvSpPr>
            <a:spLocks noGrp="1"/>
          </p:cNvSpPr>
          <p:nvPr>
            <p:ph type="ftr" sz="quarter" idx="11"/>
          </p:nvPr>
        </p:nvSpPr>
        <p:spPr>
          <a:xfrm>
            <a:off x="10" y="6743279"/>
            <a:ext cx="4434678"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
        <p:nvSpPr>
          <p:cNvPr id="7" name="页眉占位符 6"/>
          <p:cNvSpPr>
            <a:spLocks noGrp="1"/>
          </p:cNvSpPr>
          <p:nvPr>
            <p:ph type="hdr" sz="quarter" idx="12"/>
          </p:nvPr>
        </p:nvSpPr>
        <p:spPr>
          <a:xfrm>
            <a:off x="10" y="21"/>
            <a:ext cx="4434678"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78038" y="350838"/>
            <a:ext cx="1951037" cy="1463675"/>
          </a:xfrm>
          <a:prstGeom prst="rect">
            <a:avLst/>
          </a:prstGeom>
        </p:spPr>
      </p:sp>
      <p:sp>
        <p:nvSpPr>
          <p:cNvPr id="3" name="备注占位符 2"/>
          <p:cNvSpPr>
            <a:spLocks noGrp="1"/>
          </p:cNvSpPr>
          <p:nvPr>
            <p:ph type="body" idx="1"/>
          </p:nvPr>
        </p:nvSpPr>
        <p:spPr>
          <a:xfrm>
            <a:off x="438634" y="1923345"/>
            <a:ext cx="9357359" cy="4644023"/>
          </a:xfrm>
          <a:prstGeom prst="rect">
            <a:avLst/>
          </a:prstGeom>
        </p:spPr>
        <p:txBody>
          <a:bodyPr lIns="91418" tIns="45710" rIns="91418" bIns="45710">
            <a:noAutofit/>
          </a:bodyPr>
          <a:lstStyle/>
          <a:p>
            <a:endParaRPr lang="zh-CN" altLang="en-US" sz="800" dirty="0">
              <a:latin typeface="Arial" panose="020B0604020202020204"/>
            </a:endParaRPr>
          </a:p>
        </p:txBody>
      </p:sp>
      <p:sp>
        <p:nvSpPr>
          <p:cNvPr id="4" name="灯片编号占位符 3"/>
          <p:cNvSpPr>
            <a:spLocks noGrp="1"/>
          </p:cNvSpPr>
          <p:nvPr>
            <p:ph type="sldNum" sz="quarter" idx="10"/>
          </p:nvPr>
        </p:nvSpPr>
        <p:spPr>
          <a:xfrm>
            <a:off x="5797567" y="6743279"/>
            <a:ext cx="4434679" cy="354908"/>
          </a:xfrm>
          <a:prstGeom prst="rect">
            <a:avLst/>
          </a:prstGeom>
        </p:spPr>
        <p:txBody>
          <a:bodyPr lIns="91418" tIns="45710" rIns="91418" bIns="45710"/>
          <a:lstStyle/>
          <a:p>
            <a:pPr>
              <a:buClr>
                <a:prstClr val="white"/>
              </a:buClr>
              <a:defRPr/>
            </a:pPr>
            <a:fld id="{64B7874A-3DD7-4108-AE22-00F827D3692F}" type="slidenum">
              <a:rPr lang="zh-CN" altLang="en-US" smtClean="0">
                <a:solidFill>
                  <a:prstClr val="black"/>
                </a:solidFill>
                <a:latin typeface="Arial" panose="020B0604020202020204"/>
              </a:rPr>
            </a:fld>
            <a:endParaRPr lang="en-US" altLang="zh-CN" dirty="0">
              <a:solidFill>
                <a:prstClr val="black"/>
              </a:solidFill>
              <a:latin typeface="Arial" panose="020B0604020202020204"/>
            </a:endParaRPr>
          </a:p>
        </p:txBody>
      </p:sp>
      <p:sp>
        <p:nvSpPr>
          <p:cNvPr id="5" name="日期占位符 4"/>
          <p:cNvSpPr>
            <a:spLocks noGrp="1"/>
          </p:cNvSpPr>
          <p:nvPr>
            <p:ph type="dt" idx="11"/>
          </p:nvPr>
        </p:nvSpPr>
        <p:spPr>
          <a:xfrm>
            <a:off x="5797567" y="20"/>
            <a:ext cx="4434679" cy="354908"/>
          </a:xfrm>
          <a:prstGeom prst="rect">
            <a:avLst/>
          </a:prstGeom>
        </p:spPr>
        <p:txBody>
          <a:bodyPr lIns="91418" tIns="45710" rIns="91418" bIns="45710"/>
          <a:lstStyle/>
          <a:p>
            <a:pPr>
              <a:buClr>
                <a:prstClr val="white"/>
              </a:buClr>
              <a:defRPr/>
            </a:pPr>
            <a:fld id="{38A39D5E-B6DE-41B3-B9D7-E52C7B8D5D02}" type="datetime1">
              <a:rPr lang="zh-CN" altLang="en-US" smtClean="0">
                <a:solidFill>
                  <a:prstClr val="black"/>
                </a:solidFill>
                <a:latin typeface="Arial" panose="020B0604020202020204"/>
              </a:rPr>
            </a:fld>
            <a:endParaRPr lang="en-US" altLang="zh-CN">
              <a:solidFill>
                <a:prstClr val="black"/>
              </a:solidFill>
              <a:latin typeface="Arial" panose="020B0604020202020204"/>
            </a:endParaRPr>
          </a:p>
        </p:txBody>
      </p:sp>
      <p:sp>
        <p:nvSpPr>
          <p:cNvPr id="6" name="页脚占位符 5"/>
          <p:cNvSpPr>
            <a:spLocks noGrp="1"/>
          </p:cNvSpPr>
          <p:nvPr>
            <p:ph type="ftr" sz="quarter" idx="12"/>
          </p:nvPr>
        </p:nvSpPr>
        <p:spPr>
          <a:xfrm>
            <a:off x="23" y="6743279"/>
            <a:ext cx="4434679"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
        <p:nvSpPr>
          <p:cNvPr id="7" name="页眉占位符 6"/>
          <p:cNvSpPr>
            <a:spLocks noGrp="1"/>
          </p:cNvSpPr>
          <p:nvPr>
            <p:ph type="hdr" sz="quarter" idx="13"/>
          </p:nvPr>
        </p:nvSpPr>
        <p:spPr>
          <a:xfrm>
            <a:off x="23" y="20"/>
            <a:ext cx="4434679"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08338" y="534988"/>
            <a:ext cx="3297237" cy="2473325"/>
          </a:xfrm>
          <a:prstGeom prst="rect">
            <a:avLst/>
          </a:prstGeom>
        </p:spPr>
      </p:sp>
      <p:sp>
        <p:nvSpPr>
          <p:cNvPr id="3" name="备注占位符 2"/>
          <p:cNvSpPr>
            <a:spLocks noGrp="1"/>
          </p:cNvSpPr>
          <p:nvPr>
            <p:ph type="body" idx="1"/>
          </p:nvPr>
        </p:nvSpPr>
        <p:spPr>
          <a:xfrm>
            <a:off x="1009214" y="3170195"/>
            <a:ext cx="8190068" cy="3195024"/>
          </a:xfrm>
          <a:prstGeom prst="rect">
            <a:avLst/>
          </a:prstGeom>
        </p:spPr>
        <p:txBody>
          <a:bodyPr lIns="91418" tIns="45710" rIns="91418" bIns="45710">
            <a:normAutofit/>
          </a:bodyPr>
          <a:lstStyle/>
          <a:p>
            <a:endParaRPr lang="zh-CN" altLang="zh-CN" sz="900" dirty="0">
              <a:latin typeface="Arial" panose="020B0604020202020204"/>
            </a:endParaRPr>
          </a:p>
        </p:txBody>
      </p:sp>
      <p:sp>
        <p:nvSpPr>
          <p:cNvPr id="4" name="灯片编号占位符 3"/>
          <p:cNvSpPr>
            <a:spLocks noGrp="1"/>
          </p:cNvSpPr>
          <p:nvPr>
            <p:ph type="sldNum" sz="quarter" idx="10"/>
          </p:nvPr>
        </p:nvSpPr>
        <p:spPr>
          <a:xfrm>
            <a:off x="5797567" y="6743279"/>
            <a:ext cx="4434679" cy="354908"/>
          </a:xfrm>
          <a:prstGeom prst="rect">
            <a:avLst/>
          </a:prstGeom>
        </p:spPr>
        <p:txBody>
          <a:bodyPr lIns="91418" tIns="45710" rIns="91418" bIns="45710"/>
          <a:lstStyle/>
          <a:p>
            <a:pPr>
              <a:buClr>
                <a:prstClr val="white"/>
              </a:buClr>
              <a:defRPr/>
            </a:pPr>
            <a:fld id="{64B7874A-3DD7-4108-AE22-00F827D3692F}" type="slidenum">
              <a:rPr lang="zh-CN" altLang="en-US" smtClean="0">
                <a:solidFill>
                  <a:prstClr val="black"/>
                </a:solidFill>
                <a:latin typeface="Arial" panose="020B0604020202020204"/>
              </a:rPr>
            </a:fld>
            <a:endParaRPr lang="en-US" altLang="zh-CN">
              <a:solidFill>
                <a:prstClr val="black"/>
              </a:solidFill>
              <a:latin typeface="Arial" panose="020B0604020202020204"/>
            </a:endParaRPr>
          </a:p>
        </p:txBody>
      </p:sp>
      <p:sp>
        <p:nvSpPr>
          <p:cNvPr id="5" name="日期占位符 4"/>
          <p:cNvSpPr>
            <a:spLocks noGrp="1"/>
          </p:cNvSpPr>
          <p:nvPr>
            <p:ph type="dt" idx="11"/>
          </p:nvPr>
        </p:nvSpPr>
        <p:spPr>
          <a:xfrm>
            <a:off x="5797567" y="20"/>
            <a:ext cx="4434679" cy="354908"/>
          </a:xfrm>
          <a:prstGeom prst="rect">
            <a:avLst/>
          </a:prstGeom>
        </p:spPr>
        <p:txBody>
          <a:bodyPr lIns="91418" tIns="45710" rIns="91418" bIns="45710"/>
          <a:lstStyle/>
          <a:p>
            <a:pPr>
              <a:buClr>
                <a:prstClr val="white"/>
              </a:buClr>
              <a:defRPr/>
            </a:pPr>
            <a:fld id="{9C1F9823-B8EC-4AB8-ADC7-2CE77D41FC40}" type="datetime1">
              <a:rPr lang="zh-CN" altLang="en-US" smtClean="0">
                <a:solidFill>
                  <a:prstClr val="black"/>
                </a:solidFill>
                <a:latin typeface="Arial" panose="020B0604020202020204"/>
              </a:rPr>
            </a:fld>
            <a:endParaRPr lang="en-US" altLang="zh-CN">
              <a:solidFill>
                <a:prstClr val="black"/>
              </a:solidFill>
              <a:latin typeface="Arial" panose="020B0604020202020204"/>
            </a:endParaRPr>
          </a:p>
        </p:txBody>
      </p:sp>
      <p:sp>
        <p:nvSpPr>
          <p:cNvPr id="6" name="页脚占位符 5"/>
          <p:cNvSpPr>
            <a:spLocks noGrp="1"/>
          </p:cNvSpPr>
          <p:nvPr>
            <p:ph type="ftr" sz="quarter" idx="12"/>
          </p:nvPr>
        </p:nvSpPr>
        <p:spPr>
          <a:xfrm>
            <a:off x="23" y="6743279"/>
            <a:ext cx="4434679"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
        <p:nvSpPr>
          <p:cNvPr id="7" name="页眉占位符 6"/>
          <p:cNvSpPr>
            <a:spLocks noGrp="1"/>
          </p:cNvSpPr>
          <p:nvPr>
            <p:ph type="hdr" sz="quarter" idx="13"/>
          </p:nvPr>
        </p:nvSpPr>
        <p:spPr>
          <a:xfrm>
            <a:off x="23" y="20"/>
            <a:ext cx="4434679"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519488" y="887413"/>
            <a:ext cx="3195637" cy="2395537"/>
          </a:xfrm>
          <a:prstGeom prst="rect">
            <a:avLst/>
          </a:prstGeom>
          <a:noFill/>
          <a:ln w="12700">
            <a:solidFill>
              <a:prstClr val="black"/>
            </a:solidFill>
          </a:ln>
        </p:spPr>
      </p:sp>
      <p:sp>
        <p:nvSpPr>
          <p:cNvPr id="3" name="备注占位符 2"/>
          <p:cNvSpPr>
            <a:spLocks noGrp="1"/>
          </p:cNvSpPr>
          <p:nvPr>
            <p:ph type="body" idx="1"/>
          </p:nvPr>
        </p:nvSpPr>
        <p:spPr>
          <a:xfrm>
            <a:off x="1023938" y="3416300"/>
            <a:ext cx="8186737" cy="2795588"/>
          </a:xfrm>
          <a:prstGeom prst="rect">
            <a:avLst/>
          </a:prstGeom>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9" name="ObjectBox25" descr="&lt;tags&gt;&lt;tag n=&quot;BulletInfo&quot; v=&quot;Standard&quot; /&gt;&lt;tag n=&quot;Format&quot; v=&quot;1&quot; /&gt;&lt;/tags&gt;" hidden="1"/>
          <p:cNvSpPr>
            <a:spLocks noGrp="1"/>
          </p:cNvSpPr>
          <p:nvPr>
            <p:ph sz="quarter" idx="4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0" name="HeadingBox25" descr="&lt;tags&gt;&lt;tag n=&quot;Format&quot; v=&quot;1&quot; /&gt;&lt;/tags&gt;" hidden="1"/>
          <p:cNvSpPr>
            <a:spLocks noGrp="1"/>
          </p:cNvSpPr>
          <p:nvPr>
            <p:ph type="body" sz="quarter" idx="5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1" name="ObjectBox24" descr="&lt;tags&gt;&lt;tag n=&quot;BulletInfo&quot; v=&quot;Standard&quot; /&gt;&lt;tag n=&quot;Format&quot; v=&quot;1&quot; /&gt;&lt;/tags&gt;" hidden="1"/>
          <p:cNvSpPr>
            <a:spLocks noGrp="1"/>
          </p:cNvSpPr>
          <p:nvPr>
            <p:ph sz="quarter" idx="5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2" name="HeadingBox24" descr="&lt;tags&gt;&lt;tag n=&quot;Format&quot; v=&quot;1&quot; /&gt;&lt;/tags&gt;" hidden="1"/>
          <p:cNvSpPr>
            <a:spLocks noGrp="1"/>
          </p:cNvSpPr>
          <p:nvPr>
            <p:ph type="body" sz="quarter" idx="5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3" name="ObjectBox23" descr="&lt;tags&gt;&lt;tag n=&quot;BulletInfo&quot; v=&quot;Standard&quot; /&gt;&lt;tag n=&quot;Format&quot; v=&quot;1&quot; /&gt;&lt;/tags&gt;" hidden="1"/>
          <p:cNvSpPr>
            <a:spLocks noGrp="1"/>
          </p:cNvSpPr>
          <p:nvPr>
            <p:ph sz="quarter" idx="5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4" name="HeadingBox23" descr="&lt;tags&gt;&lt;tag n=&quot;Format&quot; v=&quot;1&quot; /&gt;&lt;/tags&gt;" hidden="1"/>
          <p:cNvSpPr>
            <a:spLocks noGrp="1"/>
          </p:cNvSpPr>
          <p:nvPr>
            <p:ph type="body" sz="quarter" idx="5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5" name="ObjectBox22" descr="&lt;tags&gt;&lt;tag n=&quot;BulletInfo&quot; v=&quot;Standard&quot; /&gt;&lt;tag n=&quot;Format&quot; v=&quot;1&quot; /&gt;&lt;/tags&gt;" hidden="1"/>
          <p:cNvSpPr>
            <a:spLocks noGrp="1"/>
          </p:cNvSpPr>
          <p:nvPr>
            <p:ph sz="quarter" idx="5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6" name="HeadingBox22" descr="&lt;tags&gt;&lt;tag n=&quot;Format&quot; v=&quot;1&quot; /&gt;&lt;/tags&gt;" hidden="1"/>
          <p:cNvSpPr>
            <a:spLocks noGrp="1"/>
          </p:cNvSpPr>
          <p:nvPr>
            <p:ph type="body" sz="quarter" idx="5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7" name="ObjectBox21" descr="&lt;tags&gt;&lt;tag n=&quot;BulletInfo&quot; v=&quot;Standard&quot; /&gt;&lt;tag n=&quot;Format&quot; v=&quot;1&quot; /&gt;&lt;/tags&gt;" hidden="1"/>
          <p:cNvSpPr>
            <a:spLocks noGrp="1"/>
          </p:cNvSpPr>
          <p:nvPr>
            <p:ph sz="quarter" idx="5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8" name="HeadingBox21" descr="&lt;tags&gt;&lt;tag n=&quot;Format&quot; v=&quot;1&quot; /&gt;&lt;/tags&gt;" hidden="1"/>
          <p:cNvSpPr>
            <a:spLocks noGrp="1"/>
          </p:cNvSpPr>
          <p:nvPr>
            <p:ph type="body" sz="quarter" idx="58"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9" name="ObjectBox20" descr="&lt;tags&gt;&lt;tag n=&quot;BulletInfo&quot; v=&quot;Standard&quot; /&gt;&lt;tag n=&quot;Format&quot; v=&quot;1&quot; /&gt;&lt;/tags&gt;" hidden="1"/>
          <p:cNvSpPr>
            <a:spLocks noGrp="1"/>
          </p:cNvSpPr>
          <p:nvPr>
            <p:ph sz="quarter" idx="5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50" name="HeadingBox20" descr="&lt;tags&gt;&lt;tag n=&quot;Format&quot; v=&quot;1&quot; /&gt;&lt;/tags&gt;" hidden="1"/>
          <p:cNvSpPr>
            <a:spLocks noGrp="1"/>
          </p:cNvSpPr>
          <p:nvPr>
            <p:ph type="body" sz="quarter" idx="6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51" name="ObjectBox19" descr="&lt;tags&gt;&lt;tag n=&quot;BulletInfo&quot; v=&quot;Standard&quot; /&gt;&lt;tag n=&quot;Format&quot; v=&quot;1&quot; /&gt;&lt;/tags&gt;" hidden="1"/>
          <p:cNvSpPr>
            <a:spLocks noGrp="1"/>
          </p:cNvSpPr>
          <p:nvPr>
            <p:ph sz="quarter" idx="6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52" name="HeadingBox19" descr="&lt;tags&gt;&lt;tag n=&quot;Format&quot; v=&quot;1&quot; /&gt;&lt;/tags&gt;" hidden="1"/>
          <p:cNvSpPr>
            <a:spLocks noGrp="1"/>
          </p:cNvSpPr>
          <p:nvPr>
            <p:ph type="body" sz="quarter" idx="6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53" name="ObjectBox18" descr="&lt;tags&gt;&lt;tag n=&quot;BulletInfo&quot; v=&quot;Standard&quot; /&gt;&lt;tag n=&quot;Format&quot; v=&quot;1&quot; /&gt;&lt;/tags&gt;" hidden="1"/>
          <p:cNvSpPr>
            <a:spLocks noGrp="1"/>
          </p:cNvSpPr>
          <p:nvPr>
            <p:ph sz="quarter" idx="6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54" name="HeadingBox18" descr="&lt;tags&gt;&lt;tag n=&quot;Format&quot; v=&quot;1&quot; /&gt;&lt;/tags&gt;" hidden="1"/>
          <p:cNvSpPr>
            <a:spLocks noGrp="1"/>
          </p:cNvSpPr>
          <p:nvPr>
            <p:ph type="body" sz="quarter" idx="6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55" name="ObjectBox17" descr="&lt;tags&gt;&lt;tag n=&quot;BulletInfo&quot; v=&quot;Standard&quot; /&gt;&lt;tag n=&quot;Format&quot; v=&quot;1&quot; /&gt;&lt;/tags&gt;" hidden="1"/>
          <p:cNvSpPr>
            <a:spLocks noGrp="1"/>
          </p:cNvSpPr>
          <p:nvPr>
            <p:ph sz="quarter" idx="6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56" name="HeadingBox17" descr="&lt;tags&gt;&lt;tag n=&quot;Format&quot; v=&quot;1&quot; /&gt;&lt;/tags&gt;" hidden="1"/>
          <p:cNvSpPr>
            <a:spLocks noGrp="1"/>
          </p:cNvSpPr>
          <p:nvPr>
            <p:ph type="body" sz="quarter" idx="6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6" name="ObjectBox16" descr="&lt;tags&gt;&lt;tag n=&quot;BulletInfo&quot; v=&quot;Standard&quot; /&gt;&lt;tag n=&quot;Format&quot; v=&quot;1&quot; /&gt;&lt;/tags&gt;" hidden="1"/>
          <p:cNvSpPr>
            <a:spLocks noGrp="1"/>
          </p:cNvSpPr>
          <p:nvPr>
            <p:ph sz="quarter" idx="3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7" name="HeadingBox16" descr="&lt;tags&gt;&lt;tag n=&quot;Format&quot; v=&quot;1&quot; /&gt;&lt;/tags&gt;" hidden="1"/>
          <p:cNvSpPr>
            <a:spLocks noGrp="1"/>
          </p:cNvSpPr>
          <p:nvPr>
            <p:ph type="body" sz="quarter" idx="4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8" name="ObjectBox15" descr="&lt;tags&gt;&lt;tag n=&quot;BulletInfo&quot; v=&quot;Standard&quot; /&gt;&lt;tag n=&quot;Format&quot; v=&quot;1&quot; /&gt;&lt;/tags&gt;" hidden="1"/>
          <p:cNvSpPr>
            <a:spLocks noGrp="1"/>
          </p:cNvSpPr>
          <p:nvPr>
            <p:ph sz="quarter" idx="4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0" name="HeadingBox15" descr="&lt;tags&gt;&lt;tag n=&quot;Format&quot; v=&quot;1&quot; /&gt;&lt;/tags&gt;" hidden="1"/>
          <p:cNvSpPr>
            <a:spLocks noGrp="1"/>
          </p:cNvSpPr>
          <p:nvPr>
            <p:ph type="body" sz="quarter" idx="4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1" name="ObjectBox14" descr="&lt;tags&gt;&lt;tag n=&quot;BulletInfo&quot; v=&quot;Standard&quot; /&gt;&lt;tag n=&quot;Format&quot; v=&quot;1&quot; /&gt;&lt;/tags&gt;" hidden="1"/>
          <p:cNvSpPr>
            <a:spLocks noGrp="1"/>
          </p:cNvSpPr>
          <p:nvPr>
            <p:ph sz="quarter" idx="4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2" name="HeadingBox14" descr="&lt;tags&gt;&lt;tag n=&quot;Format&quot; v=&quot;1&quot; /&gt;&lt;/tags&gt;" hidden="1"/>
          <p:cNvSpPr>
            <a:spLocks noGrp="1"/>
          </p:cNvSpPr>
          <p:nvPr>
            <p:ph type="body" sz="quarter" idx="4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3" name="ObjectBox13" descr="&lt;tags&gt;&lt;tag n=&quot;BulletInfo&quot; v=&quot;Standard&quot; /&gt;&lt;tag n=&quot;Format&quot; v=&quot;1&quot; /&gt;&lt;/tags&gt;" hidden="1"/>
          <p:cNvSpPr>
            <a:spLocks noGrp="1"/>
          </p:cNvSpPr>
          <p:nvPr>
            <p:ph sz="quarter" idx="4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4" name="HeadingBox13" descr="&lt;tags&gt;&lt;tag n=&quot;Format&quot; v=&quot;1&quot; /&gt;&lt;/tags&gt;" hidden="1"/>
          <p:cNvSpPr>
            <a:spLocks noGrp="1"/>
          </p:cNvSpPr>
          <p:nvPr>
            <p:ph type="body" sz="quarter" idx="4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5" name="ObjectBox12" descr="&lt;tags&gt;&lt;tag n=&quot;BulletInfo&quot; v=&quot;Standard&quot; /&gt;&lt;tag n=&quot;Format&quot; v=&quot;1&quot; /&gt;&lt;/tags&gt;" hidden="1"/>
          <p:cNvSpPr>
            <a:spLocks noGrp="1"/>
          </p:cNvSpPr>
          <p:nvPr>
            <p:ph sz="quarter" idx="3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6" name="HeadingBox12" descr="&lt;tags&gt;&lt;tag n=&quot;Format&quot; v=&quot;1&quot; /&gt;&lt;/tags&gt;" hidden="1"/>
          <p:cNvSpPr>
            <a:spLocks noGrp="1"/>
          </p:cNvSpPr>
          <p:nvPr>
            <p:ph type="body" sz="quarter" idx="3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7" name="ObjectBox11" descr="&lt;tags&gt;&lt;tag n=&quot;BulletInfo&quot; v=&quot;Standard&quot; /&gt;&lt;tag n=&quot;Format&quot; v=&quot;1&quot; /&gt;&lt;/tags&gt;" hidden="1"/>
          <p:cNvSpPr>
            <a:spLocks noGrp="1"/>
          </p:cNvSpPr>
          <p:nvPr>
            <p:ph sz="quarter" idx="3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8" name="HeadingBox11" descr="&lt;tags&gt;&lt;tag n=&quot;Format&quot; v=&quot;1&quot; /&gt;&lt;/tags&gt;" hidden="1"/>
          <p:cNvSpPr>
            <a:spLocks noGrp="1"/>
          </p:cNvSpPr>
          <p:nvPr>
            <p:ph type="body" sz="quarter" idx="3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9" name="ObjectBox10" descr="&lt;tags&gt;&lt;tag n=&quot;BulletInfo&quot; v=&quot;Standard&quot; /&gt;&lt;tag n=&quot;Format&quot; v=&quot;1&quot; /&gt;&lt;/tags&gt;" hidden="1"/>
          <p:cNvSpPr>
            <a:spLocks noGrp="1"/>
          </p:cNvSpPr>
          <p:nvPr>
            <p:ph sz="quarter" idx="3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0" name="HeadingBox10" descr="&lt;tags&gt;&lt;tag n=&quot;Format&quot; v=&quot;1&quot; /&gt;&lt;/tags&gt;" hidden="1"/>
          <p:cNvSpPr>
            <a:spLocks noGrp="1"/>
          </p:cNvSpPr>
          <p:nvPr>
            <p:ph type="body" sz="quarter" idx="38"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1" name="ObjectBox9" descr="&lt;tags&gt;&lt;tag n=&quot;BulletInfo&quot; v=&quot;Standard&quot; /&gt;&lt;tag n=&quot;Format&quot; v=&quot;1&quot; /&gt;&lt;/tags&gt;" hidden="1"/>
          <p:cNvSpPr>
            <a:spLocks noGrp="1"/>
          </p:cNvSpPr>
          <p:nvPr>
            <p:ph sz="quarter" idx="2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2" name="HeadingBox9" descr="&lt;tags&gt;&lt;tag n=&quot;Format&quot; v=&quot;1&quot; /&gt;&lt;/tags&gt;" hidden="1"/>
          <p:cNvSpPr>
            <a:spLocks noGrp="1"/>
          </p:cNvSpPr>
          <p:nvPr>
            <p:ph type="body" sz="quarter" idx="3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3" name="ObjectBox8" descr="&lt;tags&gt;&lt;tag n=&quot;BulletInfo&quot; v=&quot;Standard&quot; /&gt;&lt;tag n=&quot;Format&quot; v=&quot;1&quot; /&gt;&lt;/tags&gt;" hidden="1"/>
          <p:cNvSpPr>
            <a:spLocks noGrp="1"/>
          </p:cNvSpPr>
          <p:nvPr>
            <p:ph sz="quarter" idx="24"/>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4" name="HeadingBox8" descr="&lt;tags&gt;&lt;tag n=&quot;Format&quot; v=&quot;1&quot; /&gt;&lt;/tags&gt;" hidden="1"/>
          <p:cNvSpPr>
            <a:spLocks noGrp="1"/>
          </p:cNvSpPr>
          <p:nvPr>
            <p:ph type="body" sz="quarter" idx="23"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5" name="ObjectBox7" descr="&lt;tags&gt;&lt;tag n=&quot;BulletInfo&quot; v=&quot;Standard&quot; /&gt;&lt;tag n=&quot;Format&quot; v=&quot;1&quot; /&gt;&lt;/tags&gt;" hidden="1"/>
          <p:cNvSpPr>
            <a:spLocks noGrp="1"/>
          </p:cNvSpPr>
          <p:nvPr>
            <p:ph sz="quarter" idx="18"/>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6" name="HeadingBox7" descr="&lt;tags&gt;&lt;tag n=&quot;Format&quot; v=&quot;1&quot; /&gt;&lt;/tags&gt;" hidden="1"/>
          <p:cNvSpPr>
            <a:spLocks noGrp="1"/>
          </p:cNvSpPr>
          <p:nvPr>
            <p:ph type="body" sz="quarter" idx="17"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7" name="ObjectBox6" descr="&lt;tags&gt;&lt;tag n=&quot;BulletInfo&quot; v=&quot;Standard&quot; /&gt;&lt;tag n=&quot;Format&quot; v=&quot;1&quot; /&gt;&lt;/tags&gt;" hidden="1"/>
          <p:cNvSpPr>
            <a:spLocks noGrp="1"/>
          </p:cNvSpPr>
          <p:nvPr>
            <p:ph sz="quarter" idx="2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8" name="HeadingBox6" descr="&lt;tags&gt;&lt;tag n=&quot;Format&quot; v=&quot;1&quot; /&gt;&lt;/tags&gt;" hidden="1"/>
          <p:cNvSpPr>
            <a:spLocks noGrp="1"/>
          </p:cNvSpPr>
          <p:nvPr>
            <p:ph type="body" sz="quarter" idx="31"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9" name="ObjectBox5" descr="&lt;tags&gt;&lt;tag n=&quot;BulletInfo&quot; v=&quot;Standard&quot; /&gt;&lt;tag n=&quot;Format&quot; v=&quot;1&quot; /&gt;&lt;/tags&gt;" hidden="1"/>
          <p:cNvSpPr>
            <a:spLocks noGrp="1"/>
          </p:cNvSpPr>
          <p:nvPr>
            <p:ph sz="quarter" idx="2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0" name="HeadingBox5" descr="&lt;tags&gt;&lt;tag n=&quot;Format&quot; v=&quot;1&quot; /&gt;&lt;/tags&gt;" hidden="1"/>
          <p:cNvSpPr>
            <a:spLocks noGrp="1"/>
          </p:cNvSpPr>
          <p:nvPr>
            <p:ph type="body" sz="quarter" idx="19"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31" name="ObjectBox4" descr="&lt;tags&gt;&lt;tag n=&quot;BulletInfo&quot; v=&quot;Standard&quot; /&gt;&lt;tag n=&quot;Format&quot; v=&quot;1&quot; /&gt;&lt;/tags&gt;" hidden="1"/>
          <p:cNvSpPr>
            <a:spLocks noGrp="1"/>
          </p:cNvSpPr>
          <p:nvPr>
            <p:ph sz="quarter" idx="1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2" name="HeadingBox4" descr="&lt;tags&gt;&lt;tag n=&quot;Format&quot; v=&quot;1&quot; /&gt;&lt;/tags&gt;" hidden="1"/>
          <p:cNvSpPr>
            <a:spLocks noGrp="1"/>
          </p:cNvSpPr>
          <p:nvPr>
            <p:ph type="body" sz="quarter" idx="1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33" name="ObjectBox3" descr="&lt;tags&gt;&lt;tag n=&quot;BulletInfo&quot; v=&quot;Standard&quot; /&gt;&lt;tag n=&quot;Format&quot; v=&quot;1&quot; /&gt;&lt;/tags&gt;" hidden="1"/>
          <p:cNvSpPr>
            <a:spLocks noGrp="1"/>
          </p:cNvSpPr>
          <p:nvPr>
            <p:ph sz="quarter" idx="28"/>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4" name="HeadingBox3" descr="&lt;tags&gt;&lt;tag n=&quot;Format&quot; v=&quot;1&quot; /&gt;&lt;/tags&gt;" hidden="1"/>
          <p:cNvSpPr>
            <a:spLocks noGrp="1"/>
          </p:cNvSpPr>
          <p:nvPr>
            <p:ph type="body" sz="quarter" idx="3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35" name="ObjectBox2" descr="&lt;tags&gt;&lt;tag n=&quot;BulletInfo&quot; v=&quot;Standard&quot; /&gt;&lt;tag n=&quot;Format&quot; v=&quot;1&quot; /&gt;&lt;/tags&gt;" hidden="1"/>
          <p:cNvSpPr>
            <a:spLocks noGrp="1"/>
          </p:cNvSpPr>
          <p:nvPr>
            <p:ph sz="quarter" idx="22"/>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6" name="HeadingBox2" descr="&lt;tags&gt;&lt;tag n=&quot;Format&quot; v=&quot;1&quot; /&gt;&lt;/tags&gt;" hidden="1"/>
          <p:cNvSpPr>
            <a:spLocks noGrp="1"/>
          </p:cNvSpPr>
          <p:nvPr>
            <p:ph type="body" sz="quarter" idx="2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37" name="ObjectBox1" descr="&lt;tags&gt;&lt;tag n=&quot;BulletInfo&quot; v=&quot;Standard&quot; /&gt;&lt;tag n=&quot;Format&quot; v=&quot;1&quot; /&gt;&lt;/tags&gt;" hidden="1"/>
          <p:cNvSpPr>
            <a:spLocks noGrp="1"/>
          </p:cNvSpPr>
          <p:nvPr>
            <p:ph sz="quarter" idx="4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8" name="HeadingBox1" descr="&lt;tags&gt;&lt;tag n=&quot;Format&quot; v=&quot;1&quot; /&gt;&lt;/tags&gt;" hidden="1"/>
          <p:cNvSpPr>
            <a:spLocks noGrp="1"/>
          </p:cNvSpPr>
          <p:nvPr>
            <p:ph type="body" sz="quarter" idx="48"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9" name="SlideNumber"/>
          <p:cNvSpPr>
            <a:spLocks noGrp="1" noChangeArrowheads="1"/>
          </p:cNvSpPr>
          <p:nvPr>
            <p:ph type="sldNum" sz="quarter" idx="4"/>
          </p:nvPr>
        </p:nvSpPr>
        <p:spPr bwMode="auto">
          <a:xfrm>
            <a:off x="6937375" y="6324600"/>
            <a:ext cx="17557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lstStyle>
            <a:lvl1pPr algn="r">
              <a:lnSpc>
                <a:spcPct val="100000"/>
              </a:lnSpc>
              <a:buClrTx/>
              <a:defRPr sz="1000">
                <a:solidFill>
                  <a:schemeClr val="tx1"/>
                </a:solidFill>
                <a:latin typeface="+mn-lt"/>
                <a:ea typeface="+mn-ea"/>
                <a:cs typeface="+mn-cs"/>
              </a:defRPr>
            </a:lvl1pPr>
          </a:lstStyle>
          <a:p>
            <a:fld id="{3C5482B9-D11D-4067-B360-F1AA9B4F5826}" type="slidenum">
              <a:rPr lang="en-US" noProof="1" smtClean="0"/>
            </a:fld>
            <a:endParaRPr lang="en-US" noProof="1"/>
          </a:p>
        </p:txBody>
      </p:sp>
      <p:sp>
        <p:nvSpPr>
          <p:cNvPr id="5" name="MessageStatement"/>
          <p:cNvSpPr>
            <a:spLocks noGrp="1" noChangeArrowheads="1"/>
          </p:cNvSpPr>
          <p:nvPr>
            <p:ph type="subTitle" idx="1" hasCustomPrompt="1"/>
          </p:nvPr>
        </p:nvSpPr>
        <p:spPr>
          <a:xfrm>
            <a:off x="449999" y="5731200"/>
            <a:ext cx="8236801" cy="298800"/>
          </a:xfrm>
          <a:solidFill>
            <a:schemeClr val="tx2"/>
          </a:solidFill>
          <a:ln w="6350">
            <a:solidFill>
              <a:schemeClr val="tx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spAutoFit/>
          </a:bodyPr>
          <a:lstStyle>
            <a:lvl1pPr>
              <a:defRPr lang="en-US" noProof="0" dirty="0" smtClean="0">
                <a:solidFill>
                  <a:schemeClr val="bg1"/>
                </a:solidFill>
                <a:latin typeface="+mn-lt"/>
                <a:ea typeface="+mn-ea"/>
                <a:cs typeface="+mn-cs"/>
              </a:defRPr>
            </a:lvl1pPr>
          </a:lstStyle>
          <a:p>
            <a:pPr lvl="0"/>
            <a:r>
              <a:rPr lang="en-US" noProof="0" dirty="0"/>
              <a:t>Message statement</a:t>
            </a:r>
            <a:endParaRPr lang="en-US" noProof="0" dirty="0"/>
          </a:p>
        </p:txBody>
      </p:sp>
      <p:sp>
        <p:nvSpPr>
          <p:cNvPr id="2" name="Title"/>
          <p:cNvSpPr>
            <a:spLocks noGrp="1"/>
          </p:cNvSpPr>
          <p:nvPr>
            <p:ph type="title" hasCustomPrompt="1"/>
          </p:nvPr>
        </p:nvSpPr>
        <p:spPr/>
        <p:txBody>
          <a:bodyPr/>
          <a:lstStyle>
            <a:lvl1pPr>
              <a:defRPr>
                <a:latin typeface="+mj-lt"/>
                <a:ea typeface="+mn-ea"/>
                <a:cs typeface="+mn-cs"/>
              </a:defRPr>
            </a:lvl1pPr>
          </a:lstStyle>
          <a:p>
            <a:r>
              <a:rPr lang="en-US" dirty="0"/>
              <a:t>Title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fld>
            <a:endParaRPr 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fld>
            <a:endParaRPr lang="en-US" noProof="1"/>
          </a:p>
        </p:txBody>
      </p:sp>
      <p:sp>
        <p:nvSpPr>
          <p:cNvPr id="15" name="Disclaimers" descr="AQAAAAAQACS+XARKMWtGp1OGRKGy8JO9KJ/nqbTqRc5t06mHA47GbYsXaBpGElfIwpebY6EfO4ZBArUGMrr/ygpAg+gCMPovoF6IX4w15+Vn+FUyMEN4iJlXZDZBANm8omg8pR59chMvyJGIMUjWSDYeBvhW02L96V7UaeS7wk+EIlxulmUaRJGEAnGRsmdLKnvRGO8ET68HD7x0e8kFYM1zL8a06WTRMALJSk8g6loRpfQL69tkmFqM43wkuzQrPJBu5piz4wHCKjYRrqST+LgwQlnhbLPpirlp/jvNPb+wRt9nfhpJDqD6/HfP2yCKZsuaquv4foLDaMVc3HlpiBkuZ9ctNociMfXeOL/oU20yduHVR4HmcyDyk+Ww4Kze2gVyKznC3bpfDhEJL3BENaHyqCHLG2ul7vRKf7FKqoJsAubVhedWcuTlGLCXCQrS9VuVRDCxlJDsRgLU9bOfrzTT9EbGD07mCFG9/0EhIynsaLfl+/Yg/QWpjniUB97k4so0bqgQdMkEWyVuiV6/4dP4UeWereQsxaI4XbY2MdbSEOCuYNDdqVzbZZmbHcLHjApQNnuhiNd/N/8DrAVZk5V2TUPe2CsWmUPjWv8U4S0Ky0Y5p4HcQMslw1kZx482E2jMhFBSR9wE/HDLwOQ1M6/jFPv3L+r/2cSj0kVfEB3qne5dnKwWepoaYcCi6JxK42N35o9ed7cOAM8MMKpF2fuYdEwb4R2kT/exOAE+0+jAUnvc5E2zzEYL6vXAspECqnws8U46IpszvFDyQTVwcauE2h6iM9TYf+wpLys0jjZz9hW1JyBcMAQTc6eDtpS7MzLTawgEMki3F5hGgApsnaUb9PBprNFI0hQt7ysL7zFVZbjaM1J/xLagV+G4mDg39neLJtPdD9HNGTJ/BJS/nXlUaYEk9d3kIwyeJWgLFK9KdAmXO14m2U3HuUSFUqUB8x1i/0BthkMV9FH3423YtSA/bPlM8Ck3pXHJEkXNLuwOy6iBoCYVwTUiyx4aTnJjKVtHjhkL/H5o9otQ4DKYFMU2U+XsHiZJtM/3wf6lv/WbKlqnfgyHC2WlFPFV73TDS3rdXztS+YYUxWZGpJHKTpgzBFJogAAO8ExrSrRd7CHTLU/8AbAUi5poEDslTOplDw1z9IrQrnrgukVOS5GvnIWQAyZdoM4uuRXfIVAIuXzw2/sjBMW89/vkSQYdoDAyuXnPCROA+CxiuxG2VBXJYYR/bpqGCjZ2KTJmXy5Am62Sx3sJ09fsjVSdXRZLRkghprrrOT8YMmvEd4wrkzX8cI27krQY048ZxxwUghe0UISb92p4WD+satNZinh6zxXdgSC1j83nFMlDIh4rYg1WS5r2iko7FBl+YQU0CULb2sizpCgZpp3985xiPthoCZzZNpVTDaA2h3wg9Ao0esfzWR8Mx402BZd+RJdX66KL5HvGezdbEtgV0tUWIFgLW627BeEtmLm3IBuE06Q3L60PqvMc9eONdeiu2BdK/8d6mIfUnfFdzlOfGLS5QqvD0xJ711WNpsyccY/GxoSikiYKFEj5KibCsIvZ7mQwXu5/mu3fvIsW/j3sL8E3Ga1lpvR+iQ4CZEOXPVFHyQSMF2mFdGsqc0LoLxGvV34tcogvfxyBNoCMlZ46P5HZNXJpKBdSXMSJUIkRY1gMS0SyA7oRPgnydt6qwNPjyirol9rCZ13W9QfMTjD8oa0V5/IcknU1g4lIfoUnIUiPU6cVWc5MXNm+kVvkHkJRjEA5/pyX2zVMhXBIe97X/2DTqgpGgDtkPpZd91htx4G0erbNay4abLsDm2EGIYNUpPpaF7Xdj08XZx96DbBEhybxuo7cjYlQLsU7p+KgiINgfHNlMQ52/tuI5Njkteng/TcivvjULB1hFK6LLTsZbG0lk5yTUT6fDsa1LlHeYJgfD62rtuhcpFMXqu6VoYNb8SEVtxTlXGmGzfTqPgB43XZ15nHn5irghJOhAaiBPYVJatpDbUD5fS3TxHcqJC8DpmeQdNw5VtE2Lh8i0nFEYnWcgvA4LQDq+YVW2OUBJ6nNZrM+9RsPKzIf2tmL1HO+XhynNWRYCkepEL3f1d2Jc2JUeIpqwdXv4hwSt8X7cQbV0ip3lxKq4pF2h70tV6p3AtIfe3kXbOltpCe7pnj/Yf2okyIv3omuAhrCV09Te9LR3y9ALMRIiGlIcuZNABJ1CWuN3y+3UilqYgse14WOajqoe6UhtrA4i55e5/9dZHWslPqBXlITO6iQjXJ/lzT28eO0awjQoZHkdbBRXSPwDnRPCOW+Bj+K+OfQrTyO0NNFeLqrduqAy9BQjPLEPCAbUwkpSKHNAZVa7MW3lVHz8Q7NUOFcQ2w2YQX9uw0GJ32CZtpeF4KGx8SQMezEVAvVZtaGamO6q7j4x9b8cKY4PuLjh7tYUFK0pJa7XrmPlPBBukE2LBGyGkBrZ72T7oQhKnRt+WnaTha3jz0ThTBP/SRTv+azdoCoV5qNcoDYzQblImvFhUS7MRcnP7M3ext1RxSShUSW8H/h6/9E7GMPuRNcWLJlRby3NK2gUgtrqkMg8b33xQa+g0Z+Z2AIvTB71SBQwsK/w73Qq7TVQK8oZqsU39Sjw9z9NYPC0fS0f79vuN48JEs8mmelKLIz4iJiJb2Yn3Bx4bpLGt/1HHxznYx1atdZotGcjpa2pwiMVvXHNJsV8Af0WlxwTgRYqGA/u8v08xadZZfyhtx6Xagfq9GqGqI5VOb9WtYrDaGzFUk32aHTP/aQWU17GvyB1T1YzjUgS0KW0wT/2ydpYYYY2/5zTikGKfvSOvgOci1J5hBhwEXKS2M/+273DnOuIHhG1UcyjcItbXQSD7rp9swpPRTbMmpI0IggzyY1LyxYlJem8bi4UR0QV7/o4BBeMuOLOl3xHHk6I0n0FUCYge56BYXhFEEB6ZGKPb3cFl4MY9DkbQkASbihV5n/dq1t7QSqmRWCm7VMmdMZ5H7h97I47I0YSk+7fo2tt9On/JZ7I68aRMVG7cmo9ipshikYgR9OXaYBZvm0kw0wA7Al/BPCx/C1ilZP1TbCll82XzwYztTmdje4YLlKw0WpRTsqEy2QQWqO+Jo3k8UJhMhWdosB49XqQiyr0XVZVqC+EHZ2126qU1Ap1syYVg8F7ytzkugtiiT0TcW/sUrorgtxXsA7HqTd36GpKzUdXv+pk432hE4fB1j79JLFsOGSILrl7UucmPqGQCnrjToflSzPb2SYy64WO8+Neq2L8Ih7UHHsPhtZ3dNaLgmFsvnLaE0nnPVUtLtPA7qMblVeAi2cvYCEe0o1P6cUvQz6RqXQwGuwvBG24R7OVZvMfKR/RNz2yHNQz7meVUsqsilWgofWj6UWqHSWqS/OaN8izhcunURVzwTHlHupVwPAmGjshMMe7PGxixM3RgA9RIIqvdmeOtjqfTqQx8RePyJu6MwWCEF+DmOTlvEPlnnkp3Q1yZ3AUjX0RnvaOop7Sugd6ivlRvgO2fWdSzT1tQXcOcq8qgL6x47JAJxRkS7f2AbEbBsqGawla+7aLLrGR48wgiK8lZ5mE0/zZGswFVqGGFFaw+zTNTniqbQzOB7zioCC1J0BHwVkL6l2GBHsgtCklwx5x4vTnYJGsyKzHPxh9+QIXCXhOSeTL0wCc1yODIuI/+7S572V8eKmHTbCN8+sa5SWwkop4vv9VqSGz15idGvpe2EexhM17lzlHmcFqL7c6SNRKZekagFJigNoVfrRSvCFa3xUtcz4rEFCwCH4QO69C60OQ/oDOyN/fG1uIe85keN8MbiUTQ/b91X2WpjGjj8xP6oHIDo1IC7JUlI3RLw2BvyPCZBuIblJ2aSlEwv/39Yglv1G2yOwc2hJY5jW89Q+aGrhcX8js3Zh4r4j1QCgkvNg+xtcPeNhnGm38xbyDePhq2uJ7R0H7YfAygjiYgKIwrHos7kkwRbtLOKlnCsj4WDpdURUhj5p6AHSHRjrTqAL5+0eLJLRtaIQzmN+lz5lMZbvm65m/AqXeNYG4MQl7+NmhqYW5IhiwR51MtTVFFzB4M7nxo7DgsislZqOnLSlFGbDV7GD9wUiU2NZAXIBP4xa1V0DOC2DK2B7WwmxXk+pfWWyc1iAND51D74YkGgdh0l4Yq9L/W8aBykBHHjwi+28ued6lq/0CBv1GRlkIMYVPCuQTJ/yoGMuJZqZwX1Az+VxGH8X6dilQ7w5KrVFLFSIUSFRZNXrtZjaWiOCe1ngEr44KM5N8VPUJsLHEijzGzKsJ2LdZ0OX5fcKWYhlXbpUWXyjJzEWgkJsfaBYaSWl+7yULkpEW2fcSXWaFGTTNMuN"/>
          <p:cNvSpPr txBox="1">
            <a:spLocks noChangeArrowheads="1"/>
          </p:cNvSpPr>
          <p:nvPr userDrawn="1">
            <p:custDataLst>
              <p:tags r:id="rId2"/>
            </p:custDataLst>
          </p:nvPr>
        </p:nvSpPr>
        <p:spPr bwMode="auto">
          <a:xfrm>
            <a:off x="457200" y="457200"/>
            <a:ext cx="82264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19150" rIns="0" bIns="0">
            <a:noAutofit/>
          </a:bodyPr>
          <a:lstStyle>
            <a:lvl1pPr algn="l" eaLnBrk="0" hangingPunct="0">
              <a:defRPr sz="2400">
                <a:solidFill>
                  <a:schemeClr val="tx1"/>
                </a:solidFill>
                <a:latin typeface="Credit Suisse Type Light" panose="020B0303040503020204" pitchFamily="34" charset="0"/>
              </a:defRPr>
            </a:lvl1pPr>
            <a:lvl2pPr marL="1905" algn="l" eaLnBrk="0" hangingPunct="0">
              <a:defRPr sz="2400">
                <a:solidFill>
                  <a:schemeClr val="tx1"/>
                </a:solidFill>
                <a:latin typeface="Credit Suisse Type Light" panose="020B0303040503020204" pitchFamily="34" charset="0"/>
              </a:defRPr>
            </a:lvl2pPr>
            <a:lvl3pPr marL="3175" algn="l" eaLnBrk="0" hangingPunct="0">
              <a:defRPr sz="2400">
                <a:solidFill>
                  <a:schemeClr val="tx1"/>
                </a:solidFill>
                <a:latin typeface="Credit Suisse Type Light" panose="020B0303040503020204" pitchFamily="34" charset="0"/>
              </a:defRPr>
            </a:lvl3pPr>
            <a:lvl4pPr marL="5080" algn="l" eaLnBrk="0" hangingPunct="0">
              <a:defRPr sz="2400">
                <a:solidFill>
                  <a:schemeClr val="tx1"/>
                </a:solidFill>
                <a:latin typeface="Credit Suisse Type Light" panose="020B0303040503020204" pitchFamily="34" charset="0"/>
              </a:defRPr>
            </a:lvl4pPr>
            <a:lvl5pPr marL="6350" algn="l" eaLnBrk="0" hangingPunct="0">
              <a:defRPr sz="2400">
                <a:solidFill>
                  <a:schemeClr val="tx1"/>
                </a:solidFill>
                <a:latin typeface="Credit Suisse Type Light" panose="020B0303040503020204" pitchFamily="34" charset="0"/>
              </a:defRPr>
            </a:lvl5pPr>
            <a:lvl6pPr marL="463550" eaLnBrk="0" fontAlgn="base" hangingPunct="0">
              <a:spcBef>
                <a:spcPct val="0"/>
              </a:spcBef>
              <a:spcAft>
                <a:spcPct val="0"/>
              </a:spcAft>
              <a:defRPr sz="2400">
                <a:solidFill>
                  <a:schemeClr val="tx1"/>
                </a:solidFill>
                <a:latin typeface="Credit Suisse Type Light" panose="020B0303040503020204" pitchFamily="34" charset="0"/>
              </a:defRPr>
            </a:lvl6pPr>
            <a:lvl7pPr marL="920750" eaLnBrk="0" fontAlgn="base" hangingPunct="0">
              <a:spcBef>
                <a:spcPct val="0"/>
              </a:spcBef>
              <a:spcAft>
                <a:spcPct val="0"/>
              </a:spcAft>
              <a:defRPr sz="2400">
                <a:solidFill>
                  <a:schemeClr val="tx1"/>
                </a:solidFill>
                <a:latin typeface="Credit Suisse Type Light" panose="020B0303040503020204" pitchFamily="34" charset="0"/>
              </a:defRPr>
            </a:lvl7pPr>
            <a:lvl8pPr marL="1377950" eaLnBrk="0" fontAlgn="base" hangingPunct="0">
              <a:spcBef>
                <a:spcPct val="0"/>
              </a:spcBef>
              <a:spcAft>
                <a:spcPct val="0"/>
              </a:spcAft>
              <a:defRPr sz="2400">
                <a:solidFill>
                  <a:schemeClr val="tx1"/>
                </a:solidFill>
                <a:latin typeface="Credit Suisse Type Light" panose="020B0303040503020204" pitchFamily="34" charset="0"/>
              </a:defRPr>
            </a:lvl8pPr>
            <a:lvl9pPr marL="1835150" eaLnBrk="0" fontAlgn="base" hangingPunct="0">
              <a:spcBef>
                <a:spcPct val="0"/>
              </a:spcBef>
              <a:spcAft>
                <a:spcPct val="0"/>
              </a:spcAft>
              <a:defRPr sz="2400">
                <a:solidFill>
                  <a:schemeClr val="tx1"/>
                </a:solidFill>
                <a:latin typeface="Credit Suisse Type Light" panose="020B0303040503020204" pitchFamily="34" charset="0"/>
              </a:defRPr>
            </a:lvl9pPr>
          </a:lstStyle>
          <a:p>
            <a:pPr eaLnBrk="1" hangingPunct="1">
              <a:spcBef>
                <a:spcPct val="0"/>
              </a:spcBef>
              <a:spcAft>
                <a:spcPts val="1000"/>
              </a:spcAft>
              <a:buClrTx/>
            </a:pPr>
            <a:r>
              <a:rPr lang="zh-CN" altLang="en-US" sz="1000" noProof="1">
                <a:latin typeface="+mn-lt"/>
                <a:ea typeface="+mn-ea"/>
                <a:cs typeface="+mn-cs"/>
              </a:rPr>
              <a:t>瑞信不提供任何税务建议。此处所含的与美国联邦税法相关的任何税务陈述并非旨在为任何纳税人为了达到逃避任何处罚之目的而使用，且任何纳税人不得为达到逃避任何处罚之目的而使用前述税务陈述。此处所含的任何此类陈述旨在为与该陈述有关的交易或事项的营销或推广提供支持。每一位纳税人应向独立税务顾问据纳税人的具体情况寻求税务建议。</a:t>
            </a:r>
            <a:endParaRPr lang="zh-CN" altLang="en-US" sz="1000" noProof="1">
              <a:latin typeface="+mn-lt"/>
              <a:ea typeface="+mn-ea"/>
              <a:cs typeface="+mn-cs"/>
            </a:endParaRPr>
          </a:p>
          <a:p>
            <a:pPr eaLnBrk="1" hangingPunct="1">
              <a:spcBef>
                <a:spcPct val="0"/>
              </a:spcBef>
              <a:spcAft>
                <a:spcPts val="1000"/>
              </a:spcAft>
              <a:buClrTx/>
            </a:pPr>
            <a:r>
              <a:rPr lang="zh-CN" altLang="en-US" sz="1000" noProof="1">
                <a:latin typeface="+mn-lt"/>
                <a:ea typeface="+mn-ea"/>
                <a:cs typeface="+mn-cs"/>
              </a:rPr>
              <a:t>由瑞士信贷</a:t>
            </a:r>
            <a:r>
              <a:rPr lang="en-US" altLang="zh-CN" sz="1000" noProof="1">
                <a:latin typeface="+mn-lt"/>
                <a:ea typeface="+mn-ea"/>
                <a:cs typeface="+mn-cs"/>
              </a:rPr>
              <a:t>(“</a:t>
            </a:r>
            <a:r>
              <a:rPr lang="zh-CN" altLang="en-US" sz="1000" noProof="1">
                <a:latin typeface="+mn-lt"/>
                <a:ea typeface="+mn-ea"/>
                <a:cs typeface="+mn-cs"/>
              </a:rPr>
              <a:t>瑞信”</a:t>
            </a:r>
            <a:r>
              <a:rPr lang="en-US" altLang="zh-CN" sz="1000" noProof="1">
                <a:latin typeface="+mn-lt"/>
                <a:ea typeface="+mn-ea"/>
                <a:cs typeface="+mn-cs"/>
              </a:rPr>
              <a:t>)</a:t>
            </a:r>
            <a:r>
              <a:rPr lang="zh-CN" altLang="en-US" sz="1000" noProof="1">
                <a:latin typeface="+mn-lt"/>
                <a:ea typeface="+mn-ea"/>
                <a:cs typeface="+mn-cs"/>
              </a:rPr>
              <a:t>就实际或潜在的委托或聘任向贵方提供本数据，除与瑞信的书面协议具体规定的目的之外，不得为其它任何目的而使用或依赖本数据。此外，除非瑞信以书面形式同意，否则，本资料不得全部或部分地披露、或概述或摘录。准备本数据的信息系从贵方、或贵方的代表、或从公开管道获得。瑞信不承担对该类信息进行独立审核的责任，并且依赖于该信息在所有主要方面均完整和准确。如果该信息包含由贵公司的管理层和或其它潜在交易参与方准备的、审核的、或经过讨论的、或从公开管道获得的有关未来财务业绩的估计或预测</a:t>
            </a:r>
            <a:r>
              <a:rPr lang="en-US" altLang="zh-CN" sz="1000" noProof="1">
                <a:latin typeface="+mn-lt"/>
                <a:ea typeface="+mn-ea"/>
                <a:cs typeface="+mn-cs"/>
              </a:rPr>
              <a:t>(</a:t>
            </a:r>
            <a:r>
              <a:rPr lang="zh-CN" altLang="en-US" sz="1000" noProof="1">
                <a:latin typeface="+mn-lt"/>
                <a:ea typeface="+mn-ea"/>
                <a:cs typeface="+mn-cs"/>
              </a:rPr>
              <a:t>包括对潜在成本节约和增效效应的估计</a:t>
            </a:r>
            <a:r>
              <a:rPr lang="en-US" altLang="zh-CN" sz="1000" noProof="1">
                <a:latin typeface="+mn-lt"/>
                <a:ea typeface="+mn-ea"/>
                <a:cs typeface="+mn-cs"/>
              </a:rPr>
              <a:t>) </a:t>
            </a:r>
            <a:r>
              <a:rPr lang="zh-CN" altLang="en-US" sz="1000" noProof="1">
                <a:latin typeface="+mn-lt"/>
                <a:ea typeface="+mn-ea"/>
                <a:cs typeface="+mn-cs"/>
              </a:rPr>
              <a:t>，我们假定该等估计和预测是该等管理层在当时可作出的最佳估计和判断的基础上合理准备的</a:t>
            </a:r>
            <a:r>
              <a:rPr lang="en-US" altLang="zh-CN" sz="1000" noProof="1">
                <a:latin typeface="+mn-lt"/>
                <a:ea typeface="+mn-ea"/>
                <a:cs typeface="+mn-cs"/>
              </a:rPr>
              <a:t>(</a:t>
            </a:r>
            <a:r>
              <a:rPr lang="zh-CN" altLang="en-US" sz="1000" noProof="1">
                <a:latin typeface="+mn-lt"/>
                <a:ea typeface="+mn-ea"/>
                <a:cs typeface="+mn-cs"/>
              </a:rPr>
              <a:t>或，如果估计和预测系从公开管道获得，其代表合理的估计</a:t>
            </a:r>
            <a:r>
              <a:rPr lang="en-US" altLang="zh-CN" sz="1000" noProof="1">
                <a:latin typeface="+mn-lt"/>
                <a:ea typeface="+mn-ea"/>
                <a:cs typeface="+mn-cs"/>
              </a:rPr>
              <a:t>)</a:t>
            </a:r>
            <a:r>
              <a:rPr lang="zh-CN" altLang="en-US" sz="1000" noProof="1">
                <a:latin typeface="+mn-lt"/>
                <a:ea typeface="+mn-ea"/>
                <a:cs typeface="+mn-cs"/>
              </a:rPr>
              <a:t>。本数据旨在由贵公司熟悉业务和事务的专业人员使用，且瑞信不承担对本数据进行更新或修正的义务。此处所含信息均不构成任何税务、会计或法律建议。贵公司</a:t>
            </a:r>
            <a:r>
              <a:rPr lang="en-US" altLang="zh-CN" sz="1000" noProof="1">
                <a:latin typeface="+mn-lt"/>
                <a:ea typeface="+mn-ea"/>
                <a:cs typeface="+mn-cs"/>
              </a:rPr>
              <a:t>(</a:t>
            </a:r>
            <a:r>
              <a:rPr lang="zh-CN" altLang="en-US" sz="1000" noProof="1">
                <a:latin typeface="+mn-lt"/>
                <a:ea typeface="+mn-ea"/>
                <a:cs typeface="+mn-cs"/>
              </a:rPr>
              <a:t>及贵公司的每位员工、代表或其它代理人</a:t>
            </a:r>
            <a:r>
              <a:rPr lang="en-US" altLang="zh-CN" sz="1000" noProof="1">
                <a:latin typeface="+mn-lt"/>
                <a:ea typeface="+mn-ea"/>
                <a:cs typeface="+mn-cs"/>
              </a:rPr>
              <a:t>)</a:t>
            </a:r>
            <a:r>
              <a:rPr lang="zh-CN" altLang="en-US" sz="1000" noProof="1">
                <a:latin typeface="+mn-lt"/>
                <a:ea typeface="+mn-ea"/>
                <a:cs typeface="+mn-cs"/>
              </a:rPr>
              <a:t>可以向任何及所有人毫无保留地披露向贵公司提供的本数据及任何形式的全部数据</a:t>
            </a:r>
            <a:r>
              <a:rPr lang="en-US" altLang="zh-CN" sz="1000" noProof="1">
                <a:latin typeface="+mn-lt"/>
                <a:ea typeface="+mn-ea"/>
                <a:cs typeface="+mn-cs"/>
              </a:rPr>
              <a:t>(</a:t>
            </a:r>
            <a:r>
              <a:rPr lang="zh-CN" altLang="en-US" sz="1000" noProof="1">
                <a:latin typeface="+mn-lt"/>
                <a:ea typeface="+mn-ea"/>
                <a:cs typeface="+mn-cs"/>
              </a:rPr>
              <a:t>包托意见或其它税务分析</a:t>
            </a:r>
            <a:r>
              <a:rPr lang="en-US" altLang="zh-CN" sz="1000" noProof="1">
                <a:latin typeface="+mn-lt"/>
                <a:ea typeface="+mn-ea"/>
                <a:cs typeface="+mn-cs"/>
              </a:rPr>
              <a:t>)</a:t>
            </a:r>
            <a:r>
              <a:rPr lang="zh-CN" altLang="en-US" sz="1000" noProof="1">
                <a:latin typeface="+mn-lt"/>
                <a:ea typeface="+mn-ea"/>
                <a:cs typeface="+mn-cs"/>
              </a:rPr>
              <a:t>中涉及的交易的税务处理和税务结构。出于此目的，一项交易的税务处理指的是与交易有关的旨在或所要求的按美国联邦所得税法进行的税务处理，一项交易的税务结构指的是与理解该交易旨在或所要求的按美国联邦所得税法进行税务处理有关的任何事实。</a:t>
            </a:r>
            <a:endParaRPr lang="zh-CN" altLang="en-US" sz="1000" noProof="1">
              <a:latin typeface="+mn-lt"/>
              <a:ea typeface="+mn-ea"/>
              <a:cs typeface="+mn-cs"/>
            </a:endParaRPr>
          </a:p>
          <a:p>
            <a:pPr eaLnBrk="1" hangingPunct="1">
              <a:spcBef>
                <a:spcPct val="0"/>
              </a:spcBef>
              <a:spcAft>
                <a:spcPts val="1000"/>
              </a:spcAft>
              <a:buClrTx/>
            </a:pPr>
            <a:r>
              <a:rPr lang="zh-CN" altLang="en-US" sz="1000" noProof="1">
                <a:latin typeface="+mn-lt"/>
                <a:ea typeface="+mn-ea"/>
                <a:cs typeface="+mn-cs"/>
              </a:rPr>
              <a:t>本材料由瑞士信贷银行股份有限公司</a:t>
            </a:r>
            <a:r>
              <a:rPr lang="en-US" altLang="zh-CN" sz="1000" noProof="1">
                <a:latin typeface="+mn-lt"/>
                <a:ea typeface="+mn-ea"/>
                <a:cs typeface="+mn-cs"/>
              </a:rPr>
              <a:t>(Credit Suisse AG</a:t>
            </a:r>
            <a:r>
              <a:rPr lang="zh-CN" altLang="en-US" sz="1000" noProof="1">
                <a:latin typeface="+mn-lt"/>
                <a:ea typeface="+mn-ea"/>
                <a:cs typeface="+mn-cs"/>
              </a:rPr>
              <a:t>的中文译名）</a:t>
            </a:r>
            <a:r>
              <a:rPr lang="en-US" altLang="zh-CN" sz="1000" noProof="1">
                <a:latin typeface="+mn-lt"/>
                <a:ea typeface="+mn-ea"/>
                <a:cs typeface="+mn-cs"/>
              </a:rPr>
              <a:t>(“</a:t>
            </a:r>
            <a:r>
              <a:rPr lang="zh-CN" altLang="en-US" sz="1000" noProof="1">
                <a:latin typeface="+mn-lt"/>
                <a:ea typeface="+mn-ea"/>
                <a:cs typeface="+mn-cs"/>
              </a:rPr>
              <a:t>瑞信”</a:t>
            </a:r>
            <a:r>
              <a:rPr lang="en-US" altLang="zh-CN" sz="1000" noProof="1">
                <a:latin typeface="+mn-lt"/>
                <a:ea typeface="+mn-ea"/>
                <a:cs typeface="+mn-cs"/>
              </a:rPr>
              <a:t>)</a:t>
            </a:r>
            <a:r>
              <a:rPr lang="zh-CN" altLang="en-US" sz="1000" noProof="1">
                <a:latin typeface="+mn-lt"/>
                <a:ea typeface="+mn-ea"/>
                <a:cs typeface="+mn-cs"/>
              </a:rPr>
              <a:t>及其关联公司编制，仅供瑞信使用。此处所反映或包括的任何信息、或在相关材料或随后的交易中使用的任何信息可能会由瑞信及其关联公司、以及瑞信、及其联公司和代理人位于各地区的员工在诚信原则下共同使用。</a:t>
            </a:r>
            <a:endParaRPr lang="zh-CN" altLang="en-US" sz="1000" noProof="1">
              <a:latin typeface="+mn-lt"/>
              <a:ea typeface="+mn-ea"/>
              <a:cs typeface="+mn-cs"/>
            </a:endParaRPr>
          </a:p>
          <a:p>
            <a:pPr eaLnBrk="1" hangingPunct="1">
              <a:spcBef>
                <a:spcPct val="0"/>
              </a:spcBef>
              <a:spcAft>
                <a:spcPts val="1000"/>
              </a:spcAft>
              <a:buClrTx/>
            </a:pPr>
            <a:r>
              <a:rPr lang="zh-CN" altLang="en-US" sz="1000" noProof="1">
                <a:latin typeface="+mn-lt"/>
                <a:ea typeface="+mn-ea"/>
                <a:cs typeface="+mn-cs"/>
              </a:rPr>
              <a:t>瑞信已采纳了旨在保持其研究分析师之独立性的政策和指南。瑞信的政策禁止员工直接或间接发布有利的研究评级或特定的价格目标、或提出调整研究评级或价格目标作为获取业务或其它补偿的对价或诱因。瑞信的政策禁止研究分析师从所参与的投资银行交易中获得补偿。</a:t>
            </a:r>
            <a:endParaRPr lang="en-US" sz="1000" noProof="1">
              <a:latin typeface="+mn-lt"/>
              <a:ea typeface="+mn-ea"/>
              <a:cs typeface="+mn-cs"/>
            </a:endParaRPr>
          </a:p>
        </p:txBody>
      </p:sp>
      <p:sp>
        <p:nvSpPr>
          <p:cNvPr id="16" name="DisclaimerCopyright"/>
          <p:cNvSpPr txBox="1"/>
          <p:nvPr userDrawn="1"/>
        </p:nvSpPr>
        <p:spPr>
          <a:xfrm>
            <a:off x="5594350" y="6681788"/>
            <a:ext cx="3102804" cy="176211"/>
          </a:xfrm>
          <a:prstGeom prst="rect">
            <a:avLst/>
          </a:prstGeom>
          <a:solidFill>
            <a:srgbClr val="FFFFFF"/>
          </a:solidFill>
          <a:ln>
            <a:noFill/>
          </a:ln>
          <a:effectLst/>
        </p:spPr>
        <p:txBody>
          <a:bodyPr vert="horz" wrap="square" lIns="0" tIns="0" rIns="0" bIns="0" numCol="1" anchor="t" anchorCtr="0" compatLnSpc="1">
            <a:noAutofit/>
          </a:bodyPr>
          <a:lstStyle>
            <a:lvl1pPr marL="0" lvl="0" indent="0" algn="r" defTabSz="728980" eaLnBrk="1" latinLnBrk="0" hangingPunct="1">
              <a:buClr>
                <a:srgbClr val="FFFFFF"/>
              </a:buClr>
              <a:buFont typeface="Arial" panose="020B0604020202020204" pitchFamily="34" charset="0"/>
              <a:buNone/>
              <a:tabLst>
                <a:tab pos="4286250" algn="l"/>
              </a:tabLst>
              <a:defRPr sz="600" b="0" baseline="0"/>
            </a:lvl1pPr>
            <a:lvl2pPr marL="0" indent="0" algn="l" defTabSz="914400" eaLnBrk="1" latinLnBrk="0" hangingPunct="1">
              <a:spcBef>
                <a:spcPts val="605"/>
              </a:spcBef>
              <a:buFont typeface="Arial" panose="020B0604020202020204" pitchFamily="34" charset="0"/>
              <a:buNone/>
            </a:lvl2pPr>
            <a:lvl3pPr marL="230505" indent="-226695" algn="l" defTabSz="914400" eaLnBrk="1" latinLnBrk="0" hangingPunct="1">
              <a:spcBef>
                <a:spcPts val="0"/>
              </a:spcBef>
              <a:buClr>
                <a:schemeClr val="accent4"/>
              </a:buClr>
              <a:buSzPct val="80000"/>
              <a:buFont typeface="Wingdings" panose="05000000000000000000" pitchFamily="2" charset="2"/>
              <a:buChar char=""/>
            </a:lvl3pPr>
            <a:lvl4pPr marL="467995" indent="-237490" algn="l" defTabSz="914400" eaLnBrk="1" latinLnBrk="0" hangingPunct="1">
              <a:spcBef>
                <a:spcPts val="0"/>
              </a:spcBef>
              <a:buClr>
                <a:schemeClr val="tx1"/>
              </a:buClr>
              <a:buFont typeface="Credit Suisse Type Light" panose="020B0303040503020204" pitchFamily="34" charset="0"/>
              <a:buChar char="−"/>
            </a:lvl4pPr>
            <a:lvl5pPr marL="705485" indent="-237490" algn="l" defTabSz="914400" eaLnBrk="1" latinLnBrk="0" hangingPunct="1">
              <a:spcBef>
                <a:spcPts val="0"/>
              </a:spcBef>
              <a:buClr>
                <a:schemeClr val="tx1"/>
              </a:buClr>
              <a:buFont typeface="Credit Suisse Type Light" panose="020B0303040503020204" pitchFamily="34" charset="0"/>
              <a:buChar cha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pPr lvl="0"/>
            <a:r>
              <a:rPr lang="en-GB">
                <a:solidFill>
                  <a:schemeClr val="tx1"/>
                </a:solidFill>
                <a:latin typeface="+mn-lt"/>
              </a:rPr>
              <a:t>Copyright © 2017 Credit Suisse Group AG and/or its affiliates. All rights reserved</a:t>
            </a:r>
            <a:r>
              <a:rPr lang="en-GB" dirty="0">
                <a:solidFill>
                  <a:schemeClr val="tx1"/>
                </a:solidFill>
                <a:latin typeface="+mn-lt"/>
              </a:rPr>
              <a:t>.</a:t>
            </a:r>
            <a:endParaRPr lang="en-US" dirty="0">
              <a:solidFill>
                <a:schemeClr val="tx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claimer">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fld>
            <a:endParaRPr lang="en-US" noProof="1"/>
          </a:p>
        </p:txBody>
      </p:sp>
      <p:sp>
        <p:nvSpPr>
          <p:cNvPr id="2" name="DisclaimerCopyright"/>
          <p:cNvSpPr txBox="1"/>
          <p:nvPr userDrawn="1"/>
        </p:nvSpPr>
        <p:spPr>
          <a:xfrm>
            <a:off x="5594350" y="6681788"/>
            <a:ext cx="3102804" cy="176211"/>
          </a:xfrm>
          <a:prstGeom prst="rect">
            <a:avLst/>
          </a:prstGeom>
          <a:solidFill>
            <a:srgbClr val="FFFFFF"/>
          </a:solidFill>
          <a:ln>
            <a:noFill/>
          </a:ln>
          <a:effectLst/>
        </p:spPr>
        <p:txBody>
          <a:bodyPr vert="horz" wrap="square" lIns="0" tIns="0" rIns="0" bIns="0" numCol="1" anchor="t" anchorCtr="0" compatLnSpc="1">
            <a:noAutofit/>
          </a:bodyPr>
          <a:lstStyle>
            <a:lvl1pPr marL="0" lvl="0" indent="0" algn="r" defTabSz="728980" eaLnBrk="1" latinLnBrk="0" hangingPunct="1">
              <a:buClr>
                <a:srgbClr val="FFFFFF"/>
              </a:buClr>
              <a:buFont typeface="Arial" panose="020B0604020202020204" pitchFamily="34" charset="0"/>
              <a:buNone/>
              <a:tabLst>
                <a:tab pos="4286250" algn="l"/>
              </a:tabLst>
              <a:defRPr sz="600" b="0" baseline="0"/>
            </a:lvl1pPr>
            <a:lvl2pPr marL="0" indent="0" algn="l" defTabSz="914400" eaLnBrk="1" latinLnBrk="0" hangingPunct="1">
              <a:spcBef>
                <a:spcPts val="605"/>
              </a:spcBef>
              <a:buFont typeface="Arial" panose="020B0604020202020204" pitchFamily="34" charset="0"/>
              <a:buNone/>
            </a:lvl2pPr>
            <a:lvl3pPr marL="230505" indent="-226695" algn="l" defTabSz="914400" eaLnBrk="1" latinLnBrk="0" hangingPunct="1">
              <a:spcBef>
                <a:spcPts val="0"/>
              </a:spcBef>
              <a:buClr>
                <a:schemeClr val="accent4"/>
              </a:buClr>
              <a:buSzPct val="80000"/>
              <a:buFont typeface="Wingdings" panose="05000000000000000000" pitchFamily="2" charset="2"/>
              <a:buChar char=""/>
            </a:lvl3pPr>
            <a:lvl4pPr marL="467995" indent="-237490" algn="l" defTabSz="914400" eaLnBrk="1" latinLnBrk="0" hangingPunct="1">
              <a:spcBef>
                <a:spcPts val="0"/>
              </a:spcBef>
              <a:buClr>
                <a:schemeClr val="tx1"/>
              </a:buClr>
              <a:buFont typeface="Credit Suisse Type Light" panose="020B0303040503020204" pitchFamily="34" charset="0"/>
              <a:buChar char="−"/>
            </a:lvl4pPr>
            <a:lvl5pPr marL="705485" indent="-237490" algn="l" defTabSz="914400" eaLnBrk="1" latinLnBrk="0" hangingPunct="1">
              <a:spcBef>
                <a:spcPts val="0"/>
              </a:spcBef>
              <a:buClr>
                <a:schemeClr val="tx1"/>
              </a:buClr>
              <a:buFont typeface="Credit Suisse Type Light" panose="020B0303040503020204" pitchFamily="34" charset="0"/>
              <a:buChar cha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pPr lvl="0"/>
            <a:r>
              <a:rPr lang="en-GB">
                <a:solidFill>
                  <a:schemeClr val="tx1"/>
                </a:solidFill>
                <a:latin typeface="+mn-lt"/>
              </a:rPr>
              <a:t>Copyright © 2017 Credit Suisse Group AG and/or its affiliates. All rights reserved</a:t>
            </a:r>
            <a:r>
              <a:rPr lang="en-GB" dirty="0">
                <a:solidFill>
                  <a:schemeClr val="tx1"/>
                </a:solidFill>
                <a:latin typeface="+mn-lt"/>
              </a:rPr>
              <a:t>.</a:t>
            </a:r>
            <a:endParaRPr lang="en-US" dirty="0">
              <a:solidFill>
                <a:schemeClr val="tx1"/>
              </a:solidFill>
              <a:latin typeface="+mn-lt"/>
            </a:endParaRPr>
          </a:p>
        </p:txBody>
      </p:sp>
      <p:sp>
        <p:nvSpPr>
          <p:cNvPr id="15" name="Disclaimers" descr="AQAAAAAQAMp0jk8oOG5OpVylsZaB5f0y3RDsXx0xJOiddIeLAZNqcJborsTjbqjEF2gGCFc2wu64z2Skg4KSP4jNz5a2zZBHHJjaD3FQ1Riln0jhffu0lMB/PZV0W/KKNAivzfj7x+NMrVvFEJ4ZnGMivnfiJR4AeZwoWuFWnLhv2XPC7AA0HvpimF0XW4oSPL7iw952SvnPA7FT6N9Kguu0HCkBLgBle4RzPg9H/rl8LC4tJle/bopU0neiPkpNLkiVESgB83LWeI+miTZH1g6xGCx2q5pQnTLFk4eT264MMuGNnYJa60J0Nrllqtfwv8hcg4Vw3yxCtlDJj1Txw0dOMGlDV3Dl9GklYGLp5axMYcRVHi3erPhTHyBcZsHUBxRtgBe90lTxtIaguCMegOqJozrxEabPZorJ4iDCFaPPwTqi1b3NWRZpgxMXIC/yfqXJBZnCjS9YVrFZstpTE2dydVrkzAhONzI9UCsgwNYsGZZg4fwKs4NPAkjQkrYRlYofjxqm4KuNOFvqbJbaJ2QqkLjDogJPzkrHunEDF5Bm0ZDAK7V4LD0fpvETiVn3UIcC7cDzM6EsNVWlCSHsSaQBcytzFS9GuRf31Dnvrbzyrhm9FQOwVLU2GymAmqH7kqbAmMS/pFW2EEB+Q/6Tn6KTEvrrA/oeIixw7nQCI8iJxVvV8SXboqZqatDSZmQ0UAi46cEA5si02i+3sGAS+ampXlFWr7EEJhrZ6vMhV+N1XrG8SEsMMiR2l7x7cGSEipCKrGpVB5OgQeRW3aa0nhlLkyh7s2k+BavbIc8SPPLB4tLaxknS0pOKnKUFpm7uEmmSrKOkipJxv0Nl2lwFGkR3bQJV8pG7lux+DiHDdMOPX6di9H96cHxJEnwbCIC5tV36BshBSGd8x9DBEP7QI7/7bxCtN/i8qRjRpfJtnjdoZeMOCnMOIIdC7RVVI4TBKFPTy6Y2IsUBnZtI8DjytERNTIUZp1xCehNfOcMOmJkjugero7faqWPALqTlJwrzDRJW9d80tGTxwqmb+EjxE+gzgp1xEuV15Umq9wVRroDj9kVyF7MQrNJvB7g9lPuDVgnD5xoShSZWv2Z1GfmQLaYBSsV7sCoHXdK3Tn6lV/p8OvyTpE0B5omJP4aPVSA66+J+gk9HIeVKrFIdNGiThe7oI0ldZ0rtFquNWj3/kEHcyzYL3XUCkgQe+4yzfM/mrToptuwPvuC7Zg2StRD4mmVgxyUjosEl86aOKrM8aVqdHTvG7V0fRUVeDJEMfNzkJgLmqJB58WSZcm5wyrBxLPNSvyXzPL//hSKS+jU4/RBsMar5n2UtHXcgkyqSkRFlFlbNfVJqfw8CQ9KF/+L3G56+0Ri7SOuppvwSiaLQi27gBdJU85K2/B5ywaaAVV1zGK0fmB1Bz9vtZrjbY/w0cfZZAkBU7le/+DQ61INcqw1QDfLCiNaKQ0RMIpC6A1dzBPNpJb7tEc9KLbw/QL41mTUwsjF8Zj3GRZesrYRyOcgCLN7XCZBuCFhMcI/bNUwvzPQ1Pg6MRY+oc5DtDwGhfNLvBCXx6Rtnp42+Q6dS1Il8IAG/LXZ6COUUnE8B6C+2y8BQt/4TSqiR+kOV9AwMjSGYShqXoiNq1Um6pF/aIQ5x//dMHsOOL8k2zA24vtwO1B/Yknes/TdRBPBbcAyEBzhP6LQeP43L3521LrntIPnYvNQGbXhVsHALJ7L27GP/sYBv7P9Es/VDqREFtwzN4uZGjXI4j52wqSFKHYOgVNbtbHSAySPxP3UENuxkOfns8CRMMcArrlL9luYrhp0LPzrPGnL2JiXQLCjW3xGumu5LwjJEEic8xCRKzTxOD1FT/3BItRxIOoMb+5EBe0V2UJ318xVRy3ikTYHLdCXnf5n8nbxIcGhIONip6As0nJn6j2c/AhHnYeHzFZaQzxJMpf39w5HlRo45/+7t9b7EeoBNeZYociMlV40PF+IBF0ABjVUlFn0+f3TuDBJYmOrBaXdBC464wmU2rvv1KjHXIjSBDBELMNjtB939Yf1lxtC6LL9Niy5q0rZT1KOtPsmbd7Y1GLUzUgLn4sHdhNIsLuiMLvo4BhZfe8QciqQCQ7543Oz88yvTJEc6ZTwi4CQ/pAA5vHEio9HU3FL2Lt5N9O1TpQ9IhYYLsQBxsR59qW+2ii9hUsDgSUd8RGFDYGLT4yX3W2TRdBnNN/YmhnBeKgQWgYYZOdpeGT7a1aqv9WSx2M46CGN6wdtQwSbrqMgJMQa55MaLW7m64Vbr+EgxGan/mFBUXckaY1XIJiaaflDm97o2sxQHMaYldpfoonMb1qfpUdzy6QQyYqVrxFOE8qBu00WogtbLQKz3EkMN5wqjX5HYKFA7A5IqrhViOggRT55kqKc0f2zwC3dKnwhgoNKFVy5k/pm+YrgxZkM9uBQ2E9+IHXjtse81conhLByTRSDeiENWZOwRSyhY6g5CcIN/opU2hzaSqachH+4Pc7988ySwIhF+TLg4jGK/q8dX7OZkqYSLkUNrWlroZU4jERmBV0jj4adWea0ZH9weOld3cmRovsLyNHt+C2DtXu83i4o2LD8QNRa8eiObpskasd0jM7WNZ2g/OsJUhSqffXuh7OpTzJG6uMB2O4a+IoshMQevOIcZpgFqbUhj3PDslAjXYg/90hz0PiXm8dPhTs4+Ol4y0qEAUwViRWCmM8s1GkDH3HqwR8pZNnZQi9smiAuqQQXYFEgbJgzF3juI/iZ7FYcuyJWpyP+zmkvQ0h1wtaMhFvlyPwMPPovsuN/pYjtyi6SvDeMZMeu08f0iDrLwlClS0kGthF8vNXIedhdXSgiaJLYO0D7YNhz92AnOWhh7YoE+Ap+RJK8MARcnGz5z4XqOoHS3qEE9TdUGHhvtx7DsuuqptcYNlvPCmyfujbmS1K9HWzhZ+Yio6Cz39ulUm6s7mYTfQiV7C7DFmn57RZi5UViR4EolmyOlalO8Is8UoMZ2XDQU/1lj7WexxQ94BfLPWDHLhTgQXmOobrOE82Vz9fs7fXRsImzWRDcHfwD/OxLiLlpvnmtjAc2bGjUGCDH2LkC28lVbW2bp/ALCWrUzaLL+FdXnyfyIKTbKUMp/rowEfygYPG9OctsIci5Us3QJjtHVTVP5U9b2QnhPI/5JZAfrnmlojd1QrZHxlD6c7XvOoFgb7GH7HiAE7MunMj444/RtvOjJ8JRWLEa6MmTn6fFtcYJjt2jGf5WcK2m3PTPqbH2LPAPU3+u5myGIQ03AbV7qUnT64cfq2A4fVpv/0yh77434lfvwj7OBWim0zSTgxI5+/BsQHF+Ekw6dv9PaKiK17D0rV/mdyHootvNI3OmcySf3pnMx2/WT3W7vei+CrL9ddsPEBmyUSnotNsEAlmVlBfFj+z11Y4gtI388b3W+XFNmWBgeWRRRGdttzGFCROuu44av79CuNZOVV8w2CPjJjA0oH8kU1i3aASO5IGFlyHlCXiYk+amQuBhX0fxi7lWaMypbE0XHvmr2v9TY33PjcXHG3OTk8tLZofyGB9G1pu1cYMCGewVp1hMpFs6Sw66dYydls0teKhoO32w5CrGNgQXPNIYz5jdIJ9SMqfXsQK09hNNdjBTCcdNKGAM0UgJh+3P2rIYqP+WJ6drj8jc3yCGDIxnGQvE/sINxns+CUksrrlEL7MCa9+O2aUBd2RsqxwbTfJzhv3NlE9KwDsZA6KJwciuxOnLgaRsEGdmJ/1Ol0dcZVT6cBiUHPu/ntGOasqeBGHQqzFgT6ZweF2h82tVkilqkG0fI5/M28gJPmKqb5+6T+S+yRVEJmDqYALX6C3hyReS6vKtDHbV+kzRLYyk/QhhdmlpsTLvNv7UEu6TVdH4kXFyVfMIHdc0XpeX5e7JvQNwbwXFX6zvGtxpnU+8AumGTpP685zefSg3r+wNx+nGKYhj5khFn/4U4R9fgmAZAIdSO3/yckCE3mhlwxcVCYJmzM66FzF0TcHBkB0nNtm/ODyfEIr0hNMtNE7jPNFatODW6AQ0JjNy1L+7kNRJEYNHr3GKNlPBL0IBmmXVhCPZ6cMxRbFvutaCY8hciPRN80sTpngk5sqOwf7gWLCRukGq3rA079IFHB0iaNTtr9KxuMhooQfaKJ6u2Hvno/hA4LTC/y+TITt05XIOeuaK2go4F9usBBQR9l+lLFtQ6b8olenDtFD7vuCJHWL+jDz+UjSIpTs9JWAF5TPYNLDvSGOFTtUcIl9PVLWjNU97ktnzuPb81RujuoMI+IAf4zMLDaXMbS2dJw3/9YlTwOOS15+z9EEaONq5prW87vpCcMjY9ILqOacUBfH0Dbqmkl9HxOFiJiYgmUo9JxOAyrDoqWbcpK7jBUD6Xq2DAqAkfhvBERwNQdTcOBo/gwrn4byQESSAiM0Guldet56rDqliK9CKrszG4AISpNVS56hGoTu81UG0muoX0R8bFSIjqWcSBDtIn0IXippfEY1cozN47uk5DY0Vt2vWZw8NnUToyA2AZvquVkElJQk2Kg/bf61euXSJluQAMnipYyfzEJPJDlsD8HxUfn/zwWlYldSOHSB5g9Kwvj44NH9DlG296JTOH/2YXH1B2nFXCENXKwKK1n0czCmU4bS/WZgg4nitYk4HiEqfg/iKWY35Apelb/16iIOAsBG51clVuQ8S86PpyhH0FcJjJTPPcOc5fEXzbZ01/UI0yIDpZM5Pj+Upy5EmYAowbr566xfA03EQW4EWKX48H6XCvokd0JVHw9SE4RBtUfwXCS2lmVJaGwt7+qBlYALYD1e5KD9y4fzTDLbj+Mfg7uFlHbooWw1rdKPbgcU34XGhptWOQr/XZmlbdHhviQfcCF51obJXdoFUcT7kywIRh7NmGoBF3JJplK5VKwEoIXd55GG3Y/XrYavITtG5/9QZvLzBOV+oG7jZEjqe69INrjpqxGke0FOz6o7zUaSrneCxBhqHHxIQE5YZCOBKB/22O0uR3+FauWxT/E4H/nEXw0OGCAwvwYmXsKm3GXxoFXx6bY4BGI1mdLWS8spMDQVHc7e65vWcYgwM+VzSFOV+rbwqLoUnieKRjPRhDVYNhyRMQlECAwTAxR7dgdlxNTrQZTQvjWKq0AtLcAxQXgnNoaF324jjTVUAQXYQRKBBYFG6FR/FVhh8wiEFFLfquk1HdGhEJ2j2s23zqa9bf1gppl3uD4YlkuLfdTgw="/>
          <p:cNvSpPr txBox="1">
            <a:spLocks noChangeArrowheads="1"/>
          </p:cNvSpPr>
          <p:nvPr userDrawn="1">
            <p:custDataLst>
              <p:tags r:id="rId2"/>
            </p:custDataLst>
          </p:nvPr>
        </p:nvSpPr>
        <p:spPr bwMode="auto">
          <a:xfrm>
            <a:off x="457200" y="457200"/>
            <a:ext cx="82264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19150" rIns="0" bIns="0">
            <a:noAutofit/>
          </a:bodyPr>
          <a:lstStyle>
            <a:lvl1pPr algn="l" eaLnBrk="0" hangingPunct="0">
              <a:defRPr sz="2400">
                <a:solidFill>
                  <a:schemeClr val="tx1"/>
                </a:solidFill>
                <a:latin typeface="Credit Suisse Type Light" panose="020B0303040503020204" pitchFamily="34" charset="0"/>
              </a:defRPr>
            </a:lvl1pPr>
            <a:lvl2pPr marL="1905" algn="l" eaLnBrk="0" hangingPunct="0">
              <a:defRPr sz="2400">
                <a:solidFill>
                  <a:schemeClr val="tx1"/>
                </a:solidFill>
                <a:latin typeface="Credit Suisse Type Light" panose="020B0303040503020204" pitchFamily="34" charset="0"/>
              </a:defRPr>
            </a:lvl2pPr>
            <a:lvl3pPr marL="3175" algn="l" eaLnBrk="0" hangingPunct="0">
              <a:defRPr sz="2400">
                <a:solidFill>
                  <a:schemeClr val="tx1"/>
                </a:solidFill>
                <a:latin typeface="Credit Suisse Type Light" panose="020B0303040503020204" pitchFamily="34" charset="0"/>
              </a:defRPr>
            </a:lvl3pPr>
            <a:lvl4pPr marL="5080" algn="l" eaLnBrk="0" hangingPunct="0">
              <a:defRPr sz="2400">
                <a:solidFill>
                  <a:schemeClr val="tx1"/>
                </a:solidFill>
                <a:latin typeface="Credit Suisse Type Light" panose="020B0303040503020204" pitchFamily="34" charset="0"/>
              </a:defRPr>
            </a:lvl4pPr>
            <a:lvl5pPr marL="6350" algn="l" eaLnBrk="0" hangingPunct="0">
              <a:defRPr sz="2400">
                <a:solidFill>
                  <a:schemeClr val="tx1"/>
                </a:solidFill>
                <a:latin typeface="Credit Suisse Type Light" panose="020B0303040503020204" pitchFamily="34" charset="0"/>
              </a:defRPr>
            </a:lvl5pPr>
            <a:lvl6pPr marL="463550" eaLnBrk="0" fontAlgn="base" hangingPunct="0">
              <a:spcBef>
                <a:spcPct val="0"/>
              </a:spcBef>
              <a:spcAft>
                <a:spcPct val="0"/>
              </a:spcAft>
              <a:defRPr sz="2400">
                <a:solidFill>
                  <a:schemeClr val="tx1"/>
                </a:solidFill>
                <a:latin typeface="Credit Suisse Type Light" panose="020B0303040503020204" pitchFamily="34" charset="0"/>
              </a:defRPr>
            </a:lvl6pPr>
            <a:lvl7pPr marL="920750" eaLnBrk="0" fontAlgn="base" hangingPunct="0">
              <a:spcBef>
                <a:spcPct val="0"/>
              </a:spcBef>
              <a:spcAft>
                <a:spcPct val="0"/>
              </a:spcAft>
              <a:defRPr sz="2400">
                <a:solidFill>
                  <a:schemeClr val="tx1"/>
                </a:solidFill>
                <a:latin typeface="Credit Suisse Type Light" panose="020B0303040503020204" pitchFamily="34" charset="0"/>
              </a:defRPr>
            </a:lvl7pPr>
            <a:lvl8pPr marL="1377950" eaLnBrk="0" fontAlgn="base" hangingPunct="0">
              <a:spcBef>
                <a:spcPct val="0"/>
              </a:spcBef>
              <a:spcAft>
                <a:spcPct val="0"/>
              </a:spcAft>
              <a:defRPr sz="2400">
                <a:solidFill>
                  <a:schemeClr val="tx1"/>
                </a:solidFill>
                <a:latin typeface="Credit Suisse Type Light" panose="020B0303040503020204" pitchFamily="34" charset="0"/>
              </a:defRPr>
            </a:lvl8pPr>
            <a:lvl9pPr marL="1835150" eaLnBrk="0" fontAlgn="base" hangingPunct="0">
              <a:spcBef>
                <a:spcPct val="0"/>
              </a:spcBef>
              <a:spcAft>
                <a:spcPct val="0"/>
              </a:spcAft>
              <a:defRPr sz="2400">
                <a:solidFill>
                  <a:schemeClr val="tx1"/>
                </a:solidFill>
                <a:latin typeface="Credit Suisse Type Light" panose="020B0303040503020204" pitchFamily="34" charset="0"/>
              </a:defRPr>
            </a:lvl9pPr>
          </a:lstStyle>
          <a:p>
            <a:pPr eaLnBrk="1" hangingPunct="1">
              <a:spcBef>
                <a:spcPct val="0"/>
              </a:spcBef>
              <a:spcAft>
                <a:spcPts val="1000"/>
              </a:spcAft>
              <a:buClrTx/>
            </a:pPr>
            <a:r>
              <a:rPr lang="en-US" sz="900" noProof="1">
                <a:latin typeface="+mn-lt"/>
                <a:ea typeface="+mn-ea"/>
                <a:cs typeface="+mn-cs"/>
              </a:rPr>
              <a:t>Credit Suisse does not provide any tax advice. Any tax statement herein regarding any U.S. federal tax is not intended or written to be used, and cannot be used, by any taxpayer for the purpose of avoiding any penalties. Any such statement herein was written to support the marketing or promotion of the transaction(s) or matter(s) to which the statement relates. Each taxpayer should seek advice based on the taxpayer's particular circumstances from an independent tax advisor.</a:t>
            </a:r>
            <a:endParaRPr lang="en-US" sz="900" noProof="1">
              <a:latin typeface="+mn-lt"/>
              <a:ea typeface="+mn-ea"/>
              <a:cs typeface="+mn-cs"/>
            </a:endParaRPr>
          </a:p>
          <a:p>
            <a:pPr eaLnBrk="1" hangingPunct="1">
              <a:spcBef>
                <a:spcPct val="0"/>
              </a:spcBef>
              <a:spcAft>
                <a:spcPts val="1000"/>
              </a:spcAft>
              <a:buClrTx/>
            </a:pPr>
            <a:r>
              <a:rPr lang="en-US" sz="900" noProof="1">
                <a:latin typeface="+mn-lt"/>
                <a:ea typeface="+mn-ea"/>
                <a:cs typeface="+mn-cs"/>
              </a:rPr>
              <a:t>These materials have been provided to you by Credit Suisse in connection with an actual or potential mandate or engagement and may not be used or relied upon for any purpose other than as specifically contemplated by a written agreement with Credit Suisse.  In addition, these materials may not be disclosed, in whole or in part, or summarized or otherwise referred to except as agreed in writing by Credit Suisse.  The information used in preparing these materials was obtained from or through you or your representatives or from public sources.  Credit Suisse assumes no responsibility for independent verification of such information and has relied on such information being complete and accurate in all material respects.  To the extent such information includes estimates and forecasts of future financial performance (including estimates of potential cost savings and synergies) prepared by or reviewed or discussed with the managements of your company and/or other potential transaction participants or obtained from public sources, we have assumed that such estimates and forecasts have been reasonably prepared on bases reflecting the best currently available estimates and judgments of such managements (or, with respect to estimates and forecasts obtained from public sources, represent reasonable estimates).  These materials were designed for use by specific persons familiar with the business and the affairs of your company and Credit Suisse assumes no obligation to update or otherwise revise these materials.  Nothing contained herein should be construed as tax, accounting or legal advice.  You (and each of your employees, representatives or other agents) may disclose to any and all persons, without limitation of any kind, the tax treatment and tax structure of the transactions contemplated by these materials and all materials of any kind (including opinions or other tax analyses) that are provided to you relating to such tax treatment and structure.  For this purpose, the tax treatment of a transaction is the purported or claimed U.S. federal income tax treatment of the transaction and the tax structure of a transaction is any fact that may be relevant to understanding the purported or claimed U.S. federal income tax treatment of the transaction.</a:t>
            </a:r>
            <a:endParaRPr lang="en-US" sz="900" noProof="1">
              <a:latin typeface="+mn-lt"/>
              <a:ea typeface="+mn-ea"/>
              <a:cs typeface="+mn-cs"/>
            </a:endParaRPr>
          </a:p>
          <a:p>
            <a:pPr eaLnBrk="1" hangingPunct="1">
              <a:spcBef>
                <a:spcPct val="0"/>
              </a:spcBef>
              <a:spcAft>
                <a:spcPts val="1000"/>
              </a:spcAft>
              <a:buClrTx/>
            </a:pPr>
            <a:r>
              <a:rPr lang="en-US" sz="900" noProof="1">
                <a:latin typeface="+mn-lt"/>
                <a:ea typeface="+mn-ea"/>
                <a:cs typeface="+mn-cs"/>
              </a:rPr>
              <a:t>These materials have been prepared by Credit Suisse ("CS") and its affiliates for use by CS. Accordingly, any information reflected or incorporated herein, or in related materials or in ensuing transactions, may be shared in good faith by CS and its affiliates with employees of CS, its affiliates and agents in any location.</a:t>
            </a:r>
            <a:endParaRPr lang="en-US" sz="900" noProof="1">
              <a:latin typeface="+mn-lt"/>
              <a:ea typeface="+mn-ea"/>
              <a:cs typeface="+mn-cs"/>
            </a:endParaRPr>
          </a:p>
          <a:p>
            <a:pPr eaLnBrk="1" hangingPunct="1">
              <a:spcBef>
                <a:spcPct val="0"/>
              </a:spcBef>
              <a:spcAft>
                <a:spcPts val="1000"/>
              </a:spcAft>
              <a:buClrTx/>
            </a:pPr>
            <a:r>
              <a:rPr lang="en-US" sz="900" noProof="1">
                <a:latin typeface="+mn-lt"/>
                <a:ea typeface="+mn-ea"/>
                <a:cs typeface="+mn-cs"/>
              </a:rPr>
              <a:t>Credit Suisse has adopted policies and guidelines designed to preserve the independence of its research analysts.  Credit Suisse’s policies prohibit employees from directly or indirectly offering a favorable research rating or specific price target, or offering to change a research rating or price target, as consideration for or an inducement to obtain business or other compensation.  Credit Suisse’s policies prohibit research analysts from being compensated for their involvement in investment banking transactions.</a:t>
            </a:r>
            <a:endParaRPr lang="en-US" sz="900" noProof="1">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bwMode="gray">
          <a:xfrm>
            <a:off x="0" y="1073150"/>
            <a:ext cx="9144000" cy="1965325"/>
          </a:xfrm>
          <a:prstGeom prst="rect">
            <a:avLst/>
          </a:prstGeom>
          <a:gradFill>
            <a:gsLst>
              <a:gs pos="0">
                <a:schemeClr val="bg1">
                  <a:alpha val="90000"/>
                </a:schemeClr>
              </a:gs>
              <a:gs pos="45000">
                <a:srgbClr val="FFFFFF">
                  <a:alpha val="80000"/>
                </a:srgbClr>
              </a:gs>
              <a:gs pos="100000">
                <a:schemeClr val="bg1">
                  <a:alpha val="20000"/>
                </a:schemeClr>
              </a:gs>
            </a:gsLst>
            <a:lin ang="0" scaled="0"/>
          </a:gra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latin typeface="+mn-lt"/>
            </a:endParaRPr>
          </a:p>
        </p:txBody>
      </p:sp>
      <p:pic>
        <p:nvPicPr>
          <p:cNvPr id="772223" name="ClientLogoHolder" descr="&lt;tags&gt;&lt;tag n=&quot;Visible&quot; v=&quot;False&quot; /&gt;&lt;/tags&gt;"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extLst>
            <a:ext uri="{909E8E84-426E-40DD-AFC4-6F175D3DCCD1}">
              <a14:hiddenFill xmlns:a14="http://schemas.microsoft.com/office/drawing/2010/main">
                <a:solidFill>
                  <a:srgbClr val="FFFFFF"/>
                </a:solidFill>
              </a14:hiddenFill>
            </a:ext>
          </a:extLst>
        </p:spPr>
      </p:pic>
      <p:sp>
        <p:nvSpPr>
          <p:cNvPr id="772105" name="Title" descr="Text Box: Flysheet heading"/>
          <p:cNvSpPr>
            <a:spLocks noGrp="1" noChangeArrowheads="1"/>
          </p:cNvSpPr>
          <p:nvPr>
            <p:ph type="ctrTitle" hasCustomPrompt="1"/>
          </p:nvPr>
        </p:nvSpPr>
        <p:spPr>
          <a:xfrm>
            <a:off x="449263" y="1963162"/>
            <a:ext cx="8239125" cy="443198"/>
          </a:xfrm>
          <a:extLst>
            <a:ext uri="{91240B29-F687-4F45-9708-019B960494DF}">
              <a14:hiddenLine xmlns:a14="http://schemas.microsoft.com/office/drawing/2010/main" w="9525">
                <a:solidFill>
                  <a:schemeClr val="tx1"/>
                </a:solidFill>
                <a:miter lim="800000"/>
                <a:headEnd/>
                <a:tailEnd/>
              </a14:hiddenLine>
            </a:ext>
          </a:extLst>
        </p:spPr>
        <p:txBody>
          <a:bodyPr tIns="45720" bIns="45720" anchor="b">
            <a:noAutofit/>
          </a:bodyPr>
          <a:lstStyle>
            <a:lvl1pPr>
              <a:defRPr sz="2400">
                <a:latin typeface="+mj-lt"/>
                <a:ea typeface="+mj-ea"/>
              </a:defRPr>
            </a:lvl1pPr>
          </a:lstStyle>
          <a:p>
            <a:pPr lvl="0"/>
            <a:r>
              <a:rPr lang="en-US" noProof="0" dirty="0"/>
              <a:t>Flysheet heading</a:t>
            </a:r>
            <a:endParaRPr lang="en-US" noProof="0" dirty="0"/>
          </a:p>
        </p:txBody>
      </p:sp>
      <p:sp>
        <p:nvSpPr>
          <p:cNvPr id="772106" name="SubTitle" descr="Text Box: Flysheet subheading"/>
          <p:cNvSpPr>
            <a:spLocks noGrp="1" noChangeArrowheads="1"/>
          </p:cNvSpPr>
          <p:nvPr>
            <p:ph type="subTitle" idx="1" hasCustomPrompt="1"/>
          </p:nvPr>
        </p:nvSpPr>
        <p:spPr>
          <a:xfrm>
            <a:off x="449263" y="2428300"/>
            <a:ext cx="8239125" cy="384721"/>
          </a:xfrm>
          <a:extLst>
            <a:ext uri="{91240B29-F687-4F45-9708-019B960494DF}">
              <a14:hiddenLine xmlns:a14="http://schemas.microsoft.com/office/drawing/2010/main" w="9525">
                <a:solidFill>
                  <a:schemeClr val="tx1"/>
                </a:solidFill>
                <a:miter lim="800000"/>
                <a:headEnd/>
                <a:tailEnd/>
              </a14:hiddenLine>
            </a:ext>
          </a:extLst>
        </p:spPr>
        <p:txBody>
          <a:bodyPr tIns="45720" bIns="45720">
            <a:noAutofit/>
          </a:bodyPr>
          <a:lstStyle>
            <a:lvl1pPr>
              <a:defRPr sz="2000" b="0">
                <a:solidFill>
                  <a:schemeClr val="accent2"/>
                </a:solidFill>
                <a:latin typeface="+mj-lt"/>
                <a:ea typeface="+mj-ea"/>
              </a:defRPr>
            </a:lvl1pPr>
          </a:lstStyle>
          <a:p>
            <a:pPr lvl="0"/>
            <a:r>
              <a:rPr lang="en-US" noProof="0" dirty="0"/>
              <a:t>Flysheet subheading</a:t>
            </a:r>
            <a:endParaRPr lang="en-US" noProof="0" dirty="0"/>
          </a:p>
        </p:txBody>
      </p:sp>
      <p:sp>
        <p:nvSpPr>
          <p:cNvPr id="772219" name="ClientText" descr="Text Box: Client logo" hidden="1"/>
          <p:cNvSpPr>
            <a:spLocks noChangeArrowheads="1"/>
          </p:cNvSpPr>
          <p:nvPr/>
        </p:nvSpPr>
        <p:spPr bwMode="auto">
          <a:xfrm>
            <a:off x="7696200" y="200025"/>
            <a:ext cx="9906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endParaRPr lang="en-US" sz="1400" noProof="1">
              <a:latin typeface="+mn-lt"/>
              <a:ea typeface="+mn-ea"/>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9263" y="1221861"/>
            <a:ext cx="3648075" cy="45453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7696200" y="200025"/>
            <a:ext cx="9906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endParaRPr lang="en-US" sz="1400" noProof="1">
              <a:latin typeface="+mn-lt"/>
              <a:ea typeface="+mn-ea"/>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0"/>
          </p:nvPr>
        </p:nvSpPr>
        <p:spPr/>
        <p:txBody>
          <a:bodyPr/>
          <a:lstStyle>
            <a:lvl1pPr>
              <a:defRPr>
                <a:latin typeface="+mn-lt"/>
              </a:defRPr>
            </a:lvl1pPr>
          </a:lstStyle>
          <a:p>
            <a:fld id="{6ECF057E-9430-444F-93F0-FE493214D2F9}" type="slidenum">
              <a:rPr lang="ja-JP" altLang="en-US" smtClean="0"/>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j-lt"/>
              </a:defRPr>
            </a:lvl1pPr>
          </a:lstStyle>
          <a:p>
            <a:r>
              <a:rPr lang="en-US" dirty="0"/>
              <a:t>Click to edit Master title style</a:t>
            </a:r>
            <a:endParaRPr lang="en-US" dirty="0"/>
          </a:p>
        </p:txBody>
      </p:sp>
      <p:sp>
        <p:nvSpPr>
          <p:cNvPr id="3" name="Slide Number Placeholder 2"/>
          <p:cNvSpPr>
            <a:spLocks noGrp="1"/>
          </p:cNvSpPr>
          <p:nvPr>
            <p:ph type="sldNum" sz="quarter" idx="10"/>
          </p:nvPr>
        </p:nvSpPr>
        <p:spPr>
          <a:xfrm>
            <a:off x="4489058" y="6509454"/>
            <a:ext cx="1755775" cy="357188"/>
          </a:xfrm>
        </p:spPr>
        <p:txBody>
          <a:bodyPr/>
          <a:lstStyle>
            <a:lvl1pPr>
              <a:defRPr>
                <a:latin typeface="+mn-lt"/>
              </a:defRPr>
            </a:lvl1pPr>
          </a:lstStyle>
          <a:p>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Number"/>
          <p:cNvSpPr>
            <a:spLocks noGrp="1" noChangeArrowheads="1"/>
          </p:cNvSpPr>
          <p:nvPr userDrawn="1">
            <p:ph type="sldNum" sz="quarter" idx="4"/>
          </p:nvPr>
        </p:nvSpPr>
        <p:spPr bwMode="auto">
          <a:xfrm>
            <a:off x="6937375" y="6324600"/>
            <a:ext cx="17557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lstStyle>
            <a:lvl1pPr algn="r">
              <a:lnSpc>
                <a:spcPct val="100000"/>
              </a:lnSpc>
              <a:buClrTx/>
              <a:defRPr sz="1000">
                <a:solidFill>
                  <a:schemeClr val="tx1"/>
                </a:solidFill>
                <a:latin typeface="+mn-lt"/>
                <a:ea typeface="+mn-ea"/>
                <a:cs typeface="+mn-cs"/>
              </a:defRPr>
            </a:lvl1pPr>
          </a:lstStyle>
          <a:p>
            <a:fld id="{3C5482B9-D11D-4067-B360-F1AA9B4F5826}" type="slidenum">
              <a:rPr lang="en-US" altLang="zh-CN" noProof="1" smtClean="0"/>
            </a:fld>
            <a:endParaRPr lang="zh-CN" altLang="en-US" noProof="1"/>
          </a:p>
        </p:txBody>
      </p:sp>
      <p:sp>
        <p:nvSpPr>
          <p:cNvPr id="16" name="BasicText" descr="AQAAAAAQAIFJb6LeNQtLoLArFioxiJxi9zsGMKqguGx8v9TGIP2DKsN5hKNEy+7oYDT7f3iYnvFsB6TIo51BlEqFY0gQV5zS/G4eK+kW4Ma2/hXYIyGLVG9fdMQhQzN0LAIAYTui4g=="/>
          <p:cNvSpPr>
            <a:spLocks noGrp="1" noChangeArrowheads="1"/>
          </p:cNvSpPr>
          <p:nvPr userDrawn="1">
            <p:ph type="body" idx="1"/>
          </p:nvPr>
        </p:nvSpPr>
        <p:spPr bwMode="gray">
          <a:xfrm>
            <a:off x="449263" y="990600"/>
            <a:ext cx="8245475"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p>
            <a:pPr lvl="0"/>
            <a:r>
              <a:rPr lang="en-US" altLang="zh-CN" dirty="0"/>
              <a:t>Subheading</a:t>
            </a:r>
            <a:endParaRPr lang="en-US" altLang="zh-CN" dirty="0"/>
          </a:p>
          <a:p>
            <a:pPr lvl="1"/>
            <a:r>
              <a:rPr lang="en-US" altLang="zh-CN" dirty="0"/>
              <a:t>Basic text</a:t>
            </a:r>
            <a:endParaRPr lang="en-US" altLang="zh-CN" dirty="0"/>
          </a:p>
          <a:p>
            <a:pPr lvl="2"/>
            <a:r>
              <a:rPr lang="en-US" altLang="zh-CN" dirty="0"/>
              <a:t>Bullet level one</a:t>
            </a:r>
            <a:endParaRPr lang="en-US" altLang="zh-CN" dirty="0"/>
          </a:p>
          <a:p>
            <a:pPr lvl="3"/>
            <a:r>
              <a:rPr lang="en-US" altLang="zh-CN" dirty="0"/>
              <a:t>Bullet level two</a:t>
            </a:r>
            <a:endParaRPr lang="en-US" altLang="zh-CN" dirty="0"/>
          </a:p>
          <a:p>
            <a:pPr lvl="4"/>
            <a:r>
              <a:rPr lang="en-US" altLang="zh-CN" dirty="0"/>
              <a:t>Bullet level three</a:t>
            </a:r>
            <a:endParaRPr lang="en-US" altLang="zh-CN" dirty="0"/>
          </a:p>
        </p:txBody>
      </p:sp>
      <p:sp>
        <p:nvSpPr>
          <p:cNvPr id="15" name="Title" descr="Text Box: Title"/>
          <p:cNvSpPr>
            <a:spLocks noGrp="1" noChangeArrowheads="1"/>
          </p:cNvSpPr>
          <p:nvPr userDrawn="1">
            <p:ph type="title"/>
          </p:nvPr>
        </p:nvSpPr>
        <p:spPr bwMode="gray">
          <a:xfrm>
            <a:off x="449263" y="190500"/>
            <a:ext cx="8247888"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spAutoFit/>
          </a:bodyPr>
          <a:lstStyle/>
          <a:p>
            <a:pPr lvl="0"/>
            <a:r>
              <a:rPr lang="en-US" altLang="zh-CN" dirty="0"/>
              <a:t>Title</a:t>
            </a:r>
            <a:endParaRPr lang="en-US" altLang="zh-CN" dirty="0"/>
          </a:p>
        </p:txBody>
      </p:sp>
      <p:sp>
        <p:nvSpPr>
          <p:cNvPr id="49" name="Rounded Rectangle 48"/>
          <p:cNvSpPr/>
          <p:nvPr userDrawn="1"/>
        </p:nvSpPr>
        <p:spPr bwMode="auto">
          <a:xfrm>
            <a:off x="-2169010" y="45947"/>
            <a:ext cx="1895189" cy="6760165"/>
          </a:xfrm>
          <a:prstGeom prst="roundRect">
            <a:avLst>
              <a:gd name="adj" fmla="val 6781"/>
            </a:avLst>
          </a:prstGeom>
          <a:solidFill>
            <a:schemeClr val="tx1">
              <a:lumMod val="50000"/>
              <a:lumOff val="50000"/>
            </a:schemeClr>
          </a:solidFill>
          <a:ln w="6350" cap="flat" cmpd="sng" algn="ctr">
            <a:noFill/>
            <a:prstDash val="solid"/>
            <a:round/>
            <a:headEnd type="none" w="med" len="med"/>
            <a:tailEnd type="none" w="med" len="med"/>
          </a:ln>
          <a:effectLst/>
        </p:spPr>
        <p:txBody>
          <a:bodyPr vert="horz" wrap="none" lIns="46800" tIns="64800" rIns="46800" bIns="64800" numCol="1" rtlCol="0" anchor="ctr" anchorCtr="0" compatLnSpc="1"/>
          <a:lstStyle/>
          <a:p>
            <a:pPr marL="0" marR="0" indent="0" algn="ctr" defTabSz="831215" rtl="0" eaLnBrk="1" fontAlgn="base" latinLnBrk="0" hangingPunct="1">
              <a:lnSpc>
                <a:spcPct val="95000"/>
              </a:lnSpc>
              <a:spcBef>
                <a:spcPct val="0"/>
              </a:spcBef>
              <a:spcAft>
                <a:spcPct val="0"/>
              </a:spcAft>
              <a:buClr>
                <a:schemeClr val="bg1"/>
              </a:buClr>
              <a:buSzTx/>
              <a:buFontTx/>
              <a:buNone/>
              <a:tabLst>
                <a:tab pos="4890770" algn="l"/>
              </a:tabLst>
            </a:pPr>
            <a:endParaRPr kumimoji="0" lang="en-US" sz="800" b="0" i="0" u="none" strike="noStrike" cap="none" normalizeH="0" baseline="0">
              <a:ln>
                <a:noFill/>
              </a:ln>
              <a:solidFill>
                <a:schemeClr val="tx1"/>
              </a:solidFill>
              <a:effectLst/>
              <a:latin typeface="+mn-lt"/>
              <a:ea typeface="+mn-ea"/>
            </a:endParaRPr>
          </a:p>
        </p:txBody>
      </p:sp>
      <p:grpSp>
        <p:nvGrpSpPr>
          <p:cNvPr id="6" name="Group 5"/>
          <p:cNvGrpSpPr/>
          <p:nvPr userDrawn="1"/>
        </p:nvGrpSpPr>
        <p:grpSpPr>
          <a:xfrm>
            <a:off x="-2020724" y="2400137"/>
            <a:ext cx="1570737" cy="2448794"/>
            <a:chOff x="-2020724" y="1853140"/>
            <a:chExt cx="1570737" cy="2448794"/>
          </a:xfrm>
        </p:grpSpPr>
        <p:grpSp>
          <p:nvGrpSpPr>
            <p:cNvPr id="5" name="Group 4"/>
            <p:cNvGrpSpPr/>
            <p:nvPr userDrawn="1"/>
          </p:nvGrpSpPr>
          <p:grpSpPr>
            <a:xfrm>
              <a:off x="-2020724" y="2083912"/>
              <a:ext cx="1570737" cy="2218022"/>
              <a:chOff x="-2020724" y="2083912"/>
              <a:chExt cx="1570737" cy="2218022"/>
            </a:xfrm>
          </p:grpSpPr>
          <p:sp>
            <p:nvSpPr>
              <p:cNvPr id="5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4066063"/>
                <a:ext cx="1570737" cy="235871"/>
              </a:xfrm>
              <a:prstGeom prst="rect">
                <a:avLst/>
              </a:prstGeom>
              <a:solidFill>
                <a:srgbClr val="C8C1BC"/>
              </a:solidFill>
              <a:ln w="6350" algn="ctr">
                <a:solidFill>
                  <a:schemeClr val="bg1"/>
                </a:solidFill>
                <a:miter lim="800000"/>
              </a:ln>
            </p:spPr>
            <p:txBody>
              <a:bodyPr lIns="548640" tIns="46800" rIns="46800" bIns="46800" anchor="ctr"/>
              <a:lstStyle/>
              <a:p>
                <a:pPr algn="l" defTabSz="831215">
                  <a:lnSpc>
                    <a:spcPct val="95000"/>
                  </a:lnSpc>
                </a:pPr>
                <a:r>
                  <a:rPr lang="en-US" altLang="zh-CN" sz="800" b="1">
                    <a:solidFill>
                      <a:schemeClr val="tx1"/>
                    </a:solidFill>
                    <a:latin typeface="+mn-lt"/>
                    <a:ea typeface="+mn-ea"/>
                    <a:cs typeface="Arial" panose="020B0604020202020204" pitchFamily="34" charset="0"/>
                  </a:rPr>
                  <a:t>200 193 188</a:t>
                </a:r>
                <a:endParaRPr lang="en-US" altLang="zh-CN" sz="800" b="1" dirty="0">
                  <a:solidFill>
                    <a:schemeClr val="tx1"/>
                  </a:solidFill>
                  <a:latin typeface="+mn-lt"/>
                  <a:ea typeface="+mn-ea"/>
                  <a:cs typeface="Arial" panose="020B0604020202020204" pitchFamily="34" charset="0"/>
                </a:endParaRPr>
              </a:p>
            </p:txBody>
          </p:sp>
          <p:sp>
            <p:nvSpPr>
              <p:cNvPr id="51"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3784671"/>
                <a:ext cx="1570737" cy="235871"/>
              </a:xfrm>
              <a:prstGeom prst="rect">
                <a:avLst/>
              </a:prstGeom>
              <a:solidFill>
                <a:srgbClr val="8C8618"/>
              </a:solidFill>
              <a:ln w="6350" algn="ctr">
                <a:solidFill>
                  <a:schemeClr val="bg1"/>
                </a:solidFill>
                <a:miter lim="800000"/>
              </a:ln>
            </p:spPr>
            <p:txBody>
              <a:bodyPr lIns="548640" tIns="46800" rIns="46800" bIns="46800" anchor="ctr"/>
              <a:lstStyle/>
              <a:p>
                <a:pPr algn="l" defTabSz="831215">
                  <a:lnSpc>
                    <a:spcPct val="95000"/>
                  </a:lnSpc>
                </a:pPr>
                <a:r>
                  <a:rPr lang="en-US" altLang="zh-CN" sz="800" b="1">
                    <a:solidFill>
                      <a:schemeClr val="bg1"/>
                    </a:solidFill>
                    <a:latin typeface="+mn-lt"/>
                    <a:ea typeface="+mn-ea"/>
                    <a:cs typeface="Arial" panose="020B0604020202020204" pitchFamily="34" charset="0"/>
                  </a:rPr>
                  <a:t>140 134 24</a:t>
                </a:r>
                <a:endParaRPr lang="en-US" altLang="zh-CN" sz="800" b="1" dirty="0">
                  <a:solidFill>
                    <a:schemeClr val="bg1"/>
                  </a:solidFill>
                  <a:latin typeface="+mn-lt"/>
                  <a:ea typeface="+mn-ea"/>
                  <a:cs typeface="Arial" panose="020B0604020202020204" pitchFamily="34" charset="0"/>
                </a:endParaRPr>
              </a:p>
            </p:txBody>
          </p:sp>
          <p:sp>
            <p:nvSpPr>
              <p:cNvPr id="76" name="Rectangle 189"/>
              <p:cNvSpPr>
                <a:spLocks noChangeArrowheads="1"/>
              </p:cNvSpPr>
              <p:nvPr userDrawn="1"/>
            </p:nvSpPr>
            <p:spPr bwMode="auto">
              <a:xfrm>
                <a:off x="-2020724" y="2649453"/>
                <a:ext cx="1570737" cy="238631"/>
              </a:xfrm>
              <a:prstGeom prst="rect">
                <a:avLst/>
              </a:prstGeom>
              <a:solidFill>
                <a:schemeClr val="accent3"/>
              </a:solidFill>
              <a:ln w="6350" algn="ctr">
                <a:solidFill>
                  <a:schemeClr val="bg1"/>
                </a:solidFill>
                <a:miter lim="800000"/>
              </a:ln>
              <a:effectLst/>
            </p:spPr>
            <p:txBody>
              <a:bodyPr wrap="none" lIns="54864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40 82 147</a:t>
                </a:r>
                <a:endParaRPr lang="en-US" altLang="zh-CN" sz="800" b="1" dirty="0">
                  <a:solidFill>
                    <a:schemeClr val="bg1"/>
                  </a:solidFill>
                  <a:latin typeface="+mn-lt"/>
                  <a:ea typeface="+mn-ea"/>
                  <a:cs typeface="Arial" panose="020B0604020202020204" pitchFamily="34" charset="0"/>
                </a:endParaRPr>
              </a:p>
            </p:txBody>
          </p:sp>
          <p:sp>
            <p:nvSpPr>
              <p:cNvPr id="77" name="Rectangle 191"/>
              <p:cNvSpPr>
                <a:spLocks noChangeArrowheads="1"/>
              </p:cNvSpPr>
              <p:nvPr userDrawn="1"/>
            </p:nvSpPr>
            <p:spPr bwMode="auto">
              <a:xfrm>
                <a:off x="-2020724" y="2933603"/>
                <a:ext cx="1570737" cy="238631"/>
              </a:xfrm>
              <a:prstGeom prst="rect">
                <a:avLst/>
              </a:prstGeom>
              <a:solidFill>
                <a:schemeClr val="accent4"/>
              </a:solidFill>
              <a:ln w="6350" algn="ctr">
                <a:solidFill>
                  <a:schemeClr val="bg1"/>
                </a:solidFill>
                <a:miter lim="800000"/>
              </a:ln>
              <a:effectLst/>
            </p:spPr>
            <p:txBody>
              <a:bodyPr wrap="none" lIns="548640" tIns="64800" rIns="46800" bIns="64800" anchor="ctr"/>
              <a:lstStyle/>
              <a:p>
                <a:pPr algn="l" defTabSz="831215">
                  <a:lnSpc>
                    <a:spcPct val="95000"/>
                  </a:lnSpc>
                  <a:buClr>
                    <a:schemeClr val="bg1"/>
                  </a:buClr>
                  <a:tabLst>
                    <a:tab pos="4890770" algn="l"/>
                  </a:tabLst>
                  <a:defRPr/>
                </a:pPr>
                <a:r>
                  <a:rPr lang="en-US" altLang="zh-TW" sz="800" b="1">
                    <a:solidFill>
                      <a:schemeClr val="bg1"/>
                    </a:solidFill>
                    <a:latin typeface="+mn-lt"/>
                    <a:ea typeface="+mn-ea"/>
                    <a:cs typeface="Arial" panose="020B0604020202020204" pitchFamily="34" charset="0"/>
                  </a:rPr>
                  <a:t>192 170 156</a:t>
                </a:r>
                <a:endParaRPr lang="en-US" altLang="zh-TW" sz="800" b="1" dirty="0">
                  <a:solidFill>
                    <a:schemeClr val="bg1"/>
                  </a:solidFill>
                  <a:latin typeface="+mn-lt"/>
                  <a:ea typeface="+mn-ea"/>
                  <a:cs typeface="Arial" panose="020B0604020202020204" pitchFamily="34" charset="0"/>
                </a:endParaRPr>
              </a:p>
            </p:txBody>
          </p:sp>
          <p:sp>
            <p:nvSpPr>
              <p:cNvPr id="78" name="Rectangle 192"/>
              <p:cNvSpPr>
                <a:spLocks noChangeArrowheads="1"/>
              </p:cNvSpPr>
              <p:nvPr userDrawn="1"/>
            </p:nvSpPr>
            <p:spPr bwMode="auto">
              <a:xfrm>
                <a:off x="-2020724" y="3217752"/>
                <a:ext cx="1570737" cy="237251"/>
              </a:xfrm>
              <a:prstGeom prst="rect">
                <a:avLst/>
              </a:prstGeom>
              <a:solidFill>
                <a:schemeClr val="accent5"/>
              </a:solidFill>
              <a:ln w="6350">
                <a:solidFill>
                  <a:schemeClr val="bg1"/>
                </a:solidFill>
              </a:ln>
              <a:effectLst/>
            </p:spPr>
            <p:txBody>
              <a:bodyPr wrap="none" lIns="54864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91 124 86</a:t>
                </a:r>
                <a:endParaRPr lang="en-US" altLang="zh-CN" sz="800" b="1" dirty="0">
                  <a:solidFill>
                    <a:schemeClr val="bg1"/>
                  </a:solidFill>
                  <a:latin typeface="+mn-lt"/>
                  <a:ea typeface="+mn-ea"/>
                  <a:cs typeface="Arial" panose="020B0604020202020204" pitchFamily="34" charset="0"/>
                </a:endParaRPr>
              </a:p>
            </p:txBody>
          </p:sp>
          <p:sp>
            <p:nvSpPr>
              <p:cNvPr id="79" name="Rectangle 194"/>
              <p:cNvSpPr>
                <a:spLocks noChangeArrowheads="1"/>
              </p:cNvSpPr>
              <p:nvPr userDrawn="1"/>
            </p:nvSpPr>
            <p:spPr bwMode="auto">
              <a:xfrm>
                <a:off x="-2020724" y="3500522"/>
                <a:ext cx="1570737" cy="238630"/>
              </a:xfrm>
              <a:prstGeom prst="rect">
                <a:avLst/>
              </a:prstGeom>
              <a:solidFill>
                <a:schemeClr val="accent6"/>
              </a:solidFill>
              <a:ln w="6350">
                <a:solidFill>
                  <a:schemeClr val="bg1"/>
                </a:solidFill>
              </a:ln>
              <a:effectLst/>
            </p:spPr>
            <p:txBody>
              <a:bodyPr wrap="none" lIns="548640" tIns="64800" rIns="46800" bIns="64800" anchor="ctr"/>
              <a:lstStyle/>
              <a:p>
                <a:pPr algn="l" defTabSz="831215">
                  <a:lnSpc>
                    <a:spcPct val="95000"/>
                  </a:lnSpc>
                  <a:buClr>
                    <a:schemeClr val="bg1"/>
                  </a:buClr>
                  <a:tabLst>
                    <a:tab pos="4890770" algn="l"/>
                  </a:tabLst>
                  <a:defRPr/>
                </a:pPr>
                <a:r>
                  <a:rPr lang="en-US" altLang="zh-CN" sz="800" b="1">
                    <a:solidFill>
                      <a:schemeClr val="tx1"/>
                    </a:solidFill>
                    <a:latin typeface="+mn-lt"/>
                    <a:ea typeface="+mn-ea"/>
                    <a:cs typeface="Arial" panose="020B0604020202020204" pitchFamily="34" charset="0"/>
                  </a:rPr>
                  <a:t>217 209 39</a:t>
                </a:r>
                <a:endParaRPr lang="en-US" altLang="zh-CN" sz="800" b="1" dirty="0">
                  <a:solidFill>
                    <a:schemeClr val="tx1"/>
                  </a:solidFill>
                  <a:latin typeface="+mn-lt"/>
                  <a:ea typeface="+mn-ea"/>
                  <a:cs typeface="Arial" panose="020B0604020202020204" pitchFamily="34" charset="0"/>
                </a:endParaRPr>
              </a:p>
            </p:txBody>
          </p:sp>
          <p:sp>
            <p:nvSpPr>
              <p:cNvPr id="8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2368062"/>
                <a:ext cx="1570737" cy="235872"/>
              </a:xfrm>
              <a:prstGeom prst="rect">
                <a:avLst/>
              </a:prstGeom>
              <a:solidFill>
                <a:schemeClr val="accent2"/>
              </a:solidFill>
              <a:ln w="6350" algn="ctr">
                <a:solidFill>
                  <a:schemeClr val="bg1"/>
                </a:solidFill>
                <a:miter lim="800000"/>
              </a:ln>
            </p:spPr>
            <p:txBody>
              <a:bodyPr lIns="548640" tIns="46800" rIns="46800" bIns="46800" anchor="ctr"/>
              <a:lstStyle/>
              <a:p>
                <a:pPr algn="l" defTabSz="831215">
                  <a:lnSpc>
                    <a:spcPct val="95000"/>
                  </a:lnSpc>
                </a:pPr>
                <a:r>
                  <a:rPr lang="en-US" altLang="zh-CN" sz="800" b="1">
                    <a:solidFill>
                      <a:srgbClr val="FFFFFF"/>
                    </a:solidFill>
                    <a:latin typeface="+mn-lt"/>
                    <a:ea typeface="+mn-ea"/>
                    <a:cs typeface="Arial" panose="020B0604020202020204" pitchFamily="34" charset="0"/>
                  </a:rPr>
                  <a:t>137 137 137</a:t>
                </a:r>
                <a:endParaRPr lang="en-US" altLang="zh-CN" sz="800" b="1" dirty="0">
                  <a:solidFill>
                    <a:srgbClr val="FFFFFF"/>
                  </a:solidFill>
                  <a:latin typeface="+mn-lt"/>
                  <a:ea typeface="+mn-ea"/>
                  <a:cs typeface="Arial" panose="020B0604020202020204" pitchFamily="34" charset="0"/>
                </a:endParaRPr>
              </a:p>
            </p:txBody>
          </p:sp>
          <p:sp>
            <p:nvSpPr>
              <p:cNvPr id="81" name="Rectangle 193"/>
              <p:cNvSpPr>
                <a:spLocks noChangeArrowheads="1"/>
              </p:cNvSpPr>
              <p:nvPr userDrawn="1"/>
            </p:nvSpPr>
            <p:spPr bwMode="auto">
              <a:xfrm>
                <a:off x="-2020724" y="2083912"/>
                <a:ext cx="1570737" cy="238631"/>
              </a:xfrm>
              <a:prstGeom prst="rect">
                <a:avLst/>
              </a:prstGeom>
              <a:solidFill>
                <a:schemeClr val="accent1"/>
              </a:solidFill>
              <a:ln w="6350">
                <a:solidFill>
                  <a:schemeClr val="bg1"/>
                </a:solidFill>
                <a:miter lim="800000"/>
              </a:ln>
            </p:spPr>
            <p:txBody>
              <a:bodyPr wrap="none" lIns="548640" tIns="64800" rIns="46800" bIns="64800" anchor="ctr"/>
              <a:lstStyle/>
              <a:p>
                <a:pPr algn="l" defTabSz="831215">
                  <a:tabLst>
                    <a:tab pos="4890770" algn="l"/>
                  </a:tabLst>
                </a:pPr>
                <a:r>
                  <a:rPr lang="en-US" altLang="zh-CN" sz="800" b="1">
                    <a:solidFill>
                      <a:schemeClr val="bg1"/>
                    </a:solidFill>
                    <a:latin typeface="+mn-lt"/>
                    <a:ea typeface="+mn-ea"/>
                    <a:cs typeface="Arial" panose="020B0604020202020204" pitchFamily="34" charset="0"/>
                  </a:rPr>
                  <a:t>244 127 54</a:t>
                </a:r>
                <a:endParaRPr lang="en-US" altLang="zh-CN" sz="800" b="1" dirty="0">
                  <a:solidFill>
                    <a:schemeClr val="bg1"/>
                  </a:solidFill>
                  <a:latin typeface="+mn-lt"/>
                  <a:ea typeface="+mn-ea"/>
                  <a:cs typeface="Arial" panose="020B0604020202020204" pitchFamily="34" charset="0"/>
                </a:endParaRPr>
              </a:p>
            </p:txBody>
          </p:sp>
          <p:sp>
            <p:nvSpPr>
              <p:cNvPr id="8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4066063"/>
                <a:ext cx="332487" cy="235871"/>
              </a:xfrm>
              <a:prstGeom prst="rect">
                <a:avLst/>
              </a:prstGeom>
              <a:noFill/>
              <a:ln w="6350" algn="ctr">
                <a:noFill/>
                <a:miter lim="800000"/>
              </a:ln>
            </p:spPr>
            <p:txBody>
              <a:bodyPr lIns="46800" tIns="46800" rIns="46800" bIns="46800" anchor="ctr"/>
              <a:lstStyle/>
              <a:p>
                <a:pPr algn="l" defTabSz="831215">
                  <a:lnSpc>
                    <a:spcPct val="95000"/>
                  </a:lnSpc>
                </a:pPr>
                <a:r>
                  <a:rPr lang="en-US" altLang="zh-CN" sz="800" b="1" dirty="0">
                    <a:solidFill>
                      <a:schemeClr val="tx1"/>
                    </a:solidFill>
                    <a:latin typeface="+mn-lt"/>
                    <a:ea typeface="+mn-ea"/>
                    <a:cs typeface="Arial" panose="020B0604020202020204" pitchFamily="34" charset="0"/>
                  </a:rPr>
                  <a:t>A8:</a:t>
                </a:r>
                <a:endParaRPr lang="en-US" altLang="zh-CN" sz="800" b="1" dirty="0">
                  <a:solidFill>
                    <a:schemeClr val="tx1"/>
                  </a:solidFill>
                  <a:latin typeface="+mn-lt"/>
                  <a:ea typeface="+mn-ea"/>
                  <a:cs typeface="Arial" panose="020B0604020202020204" pitchFamily="34" charset="0"/>
                </a:endParaRPr>
              </a:p>
            </p:txBody>
          </p:sp>
          <p:sp>
            <p:nvSpPr>
              <p:cNvPr id="83" name="Rectangle 189"/>
              <p:cNvSpPr>
                <a:spLocks noChangeArrowheads="1"/>
              </p:cNvSpPr>
              <p:nvPr userDrawn="1"/>
            </p:nvSpPr>
            <p:spPr bwMode="auto">
              <a:xfrm>
                <a:off x="-2020724" y="2649453"/>
                <a:ext cx="332487" cy="238631"/>
              </a:xfrm>
              <a:prstGeom prst="rect">
                <a:avLst/>
              </a:prstGeom>
              <a:noFill/>
              <a:ln w="6350" algn="ctr">
                <a:noFill/>
                <a:miter lim="800000"/>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dirty="0">
                    <a:solidFill>
                      <a:schemeClr val="bg1"/>
                    </a:solidFill>
                    <a:latin typeface="+mn-lt"/>
                    <a:ea typeface="+mn-ea"/>
                    <a:cs typeface="Arial" panose="020B0604020202020204" pitchFamily="34" charset="0"/>
                  </a:rPr>
                  <a:t>A3:</a:t>
                </a:r>
                <a:endParaRPr lang="en-US" altLang="zh-CN" sz="800" b="1" dirty="0">
                  <a:solidFill>
                    <a:schemeClr val="bg1"/>
                  </a:solidFill>
                  <a:latin typeface="+mn-lt"/>
                  <a:ea typeface="+mn-ea"/>
                  <a:cs typeface="Arial" panose="020B0604020202020204" pitchFamily="34" charset="0"/>
                </a:endParaRPr>
              </a:p>
            </p:txBody>
          </p:sp>
          <p:sp>
            <p:nvSpPr>
              <p:cNvPr id="84" name="Rectangle 191"/>
              <p:cNvSpPr>
                <a:spLocks noChangeArrowheads="1"/>
              </p:cNvSpPr>
              <p:nvPr userDrawn="1"/>
            </p:nvSpPr>
            <p:spPr bwMode="auto">
              <a:xfrm>
                <a:off x="-2020724" y="2933603"/>
                <a:ext cx="332487" cy="238631"/>
              </a:xfrm>
              <a:prstGeom prst="rect">
                <a:avLst/>
              </a:prstGeom>
              <a:noFill/>
              <a:ln w="6350" algn="ctr">
                <a:noFill/>
                <a:miter lim="800000"/>
              </a:ln>
              <a:effectLst/>
            </p:spPr>
            <p:txBody>
              <a:bodyPr wrap="none" lIns="46800" tIns="64800" rIns="46800" bIns="64800" anchor="ctr"/>
              <a:lstStyle/>
              <a:p>
                <a:pPr algn="l" defTabSz="831215">
                  <a:lnSpc>
                    <a:spcPct val="95000"/>
                  </a:lnSpc>
                  <a:buClr>
                    <a:schemeClr val="bg1"/>
                  </a:buClr>
                  <a:tabLst>
                    <a:tab pos="4890770" algn="l"/>
                  </a:tabLst>
                  <a:defRPr/>
                </a:pPr>
                <a:r>
                  <a:rPr lang="en-US" altLang="zh-TW" sz="800" b="1" dirty="0">
                    <a:solidFill>
                      <a:schemeClr val="bg1"/>
                    </a:solidFill>
                    <a:latin typeface="+mn-lt"/>
                    <a:ea typeface="+mn-ea"/>
                    <a:cs typeface="Arial" panose="020B0604020202020204" pitchFamily="34" charset="0"/>
                  </a:rPr>
                  <a:t>A4:</a:t>
                </a:r>
                <a:endParaRPr lang="en-US" altLang="zh-TW" sz="800" b="1" dirty="0">
                  <a:solidFill>
                    <a:schemeClr val="bg1"/>
                  </a:solidFill>
                  <a:latin typeface="+mn-lt"/>
                  <a:ea typeface="+mn-ea"/>
                  <a:cs typeface="Arial" panose="020B0604020202020204" pitchFamily="34" charset="0"/>
                </a:endParaRPr>
              </a:p>
            </p:txBody>
          </p:sp>
          <p:sp>
            <p:nvSpPr>
              <p:cNvPr id="85" name="Rectangle 192"/>
              <p:cNvSpPr>
                <a:spLocks noChangeArrowheads="1"/>
              </p:cNvSpPr>
              <p:nvPr userDrawn="1"/>
            </p:nvSpPr>
            <p:spPr bwMode="auto">
              <a:xfrm>
                <a:off x="-2020724" y="3217752"/>
                <a:ext cx="332487" cy="237251"/>
              </a:xfrm>
              <a:prstGeom prst="rect">
                <a:avLst/>
              </a:prstGeom>
              <a:noFill/>
              <a:ln w="6350">
                <a:noFill/>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dirty="0">
                    <a:solidFill>
                      <a:schemeClr val="bg1"/>
                    </a:solidFill>
                    <a:latin typeface="+mn-lt"/>
                    <a:ea typeface="+mn-ea"/>
                    <a:cs typeface="Arial" panose="020B0604020202020204" pitchFamily="34" charset="0"/>
                  </a:rPr>
                  <a:t>A5:</a:t>
                </a:r>
                <a:endParaRPr lang="en-US" altLang="zh-CN" sz="800" b="1" dirty="0">
                  <a:solidFill>
                    <a:schemeClr val="bg1"/>
                  </a:solidFill>
                  <a:latin typeface="+mn-lt"/>
                  <a:ea typeface="+mn-ea"/>
                  <a:cs typeface="Arial" panose="020B0604020202020204" pitchFamily="34" charset="0"/>
                </a:endParaRPr>
              </a:p>
            </p:txBody>
          </p:sp>
          <p:sp>
            <p:nvSpPr>
              <p:cNvPr id="86" name="Rectangle 194"/>
              <p:cNvSpPr>
                <a:spLocks noChangeArrowheads="1"/>
              </p:cNvSpPr>
              <p:nvPr userDrawn="1"/>
            </p:nvSpPr>
            <p:spPr bwMode="auto">
              <a:xfrm>
                <a:off x="-2020724" y="3500522"/>
                <a:ext cx="332487" cy="238630"/>
              </a:xfrm>
              <a:prstGeom prst="rect">
                <a:avLst/>
              </a:prstGeom>
              <a:noFill/>
              <a:ln w="6350">
                <a:noFill/>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dirty="0">
                    <a:solidFill>
                      <a:schemeClr val="tx1"/>
                    </a:solidFill>
                    <a:latin typeface="+mn-lt"/>
                    <a:ea typeface="+mn-ea"/>
                    <a:cs typeface="Arial" panose="020B0604020202020204" pitchFamily="34" charset="0"/>
                  </a:rPr>
                  <a:t>A6:</a:t>
                </a:r>
                <a:endParaRPr lang="en-US" altLang="zh-CN" sz="800" b="1" dirty="0">
                  <a:solidFill>
                    <a:schemeClr val="tx1"/>
                  </a:solidFill>
                  <a:latin typeface="+mn-lt"/>
                  <a:ea typeface="+mn-ea"/>
                  <a:cs typeface="Arial" panose="020B0604020202020204" pitchFamily="34" charset="0"/>
                </a:endParaRPr>
              </a:p>
            </p:txBody>
          </p:sp>
          <p:sp>
            <p:nvSpPr>
              <p:cNvPr id="8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2368062"/>
                <a:ext cx="332487" cy="235872"/>
              </a:xfrm>
              <a:prstGeom prst="rect">
                <a:avLst/>
              </a:prstGeom>
              <a:noFill/>
              <a:ln w="6350" algn="ctr">
                <a:noFill/>
                <a:miter lim="800000"/>
              </a:ln>
            </p:spPr>
            <p:txBody>
              <a:bodyPr lIns="46800" tIns="46800" rIns="46800" bIns="46800" anchor="ctr"/>
              <a:lstStyle/>
              <a:p>
                <a:pPr algn="l" defTabSz="831215">
                  <a:lnSpc>
                    <a:spcPct val="95000"/>
                  </a:lnSpc>
                </a:pPr>
                <a:r>
                  <a:rPr lang="en-US" altLang="zh-CN" sz="800" b="1" dirty="0">
                    <a:solidFill>
                      <a:srgbClr val="FFFFFF"/>
                    </a:solidFill>
                    <a:latin typeface="+mn-lt"/>
                    <a:ea typeface="+mn-ea"/>
                    <a:cs typeface="Arial" panose="020B0604020202020204" pitchFamily="34" charset="0"/>
                  </a:rPr>
                  <a:t>A2:</a:t>
                </a:r>
                <a:endParaRPr lang="en-US" altLang="zh-CN" sz="800" b="1" dirty="0">
                  <a:solidFill>
                    <a:srgbClr val="FFFFFF"/>
                  </a:solidFill>
                  <a:latin typeface="+mn-lt"/>
                  <a:ea typeface="+mn-ea"/>
                  <a:cs typeface="Arial" panose="020B0604020202020204" pitchFamily="34" charset="0"/>
                </a:endParaRPr>
              </a:p>
            </p:txBody>
          </p:sp>
          <p:sp>
            <p:nvSpPr>
              <p:cNvPr id="88" name="Rectangle 193"/>
              <p:cNvSpPr>
                <a:spLocks noChangeArrowheads="1"/>
              </p:cNvSpPr>
              <p:nvPr userDrawn="1"/>
            </p:nvSpPr>
            <p:spPr bwMode="auto">
              <a:xfrm>
                <a:off x="-2020724" y="2083912"/>
                <a:ext cx="332487"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dirty="0">
                    <a:solidFill>
                      <a:schemeClr val="bg1"/>
                    </a:solidFill>
                    <a:latin typeface="+mn-lt"/>
                    <a:ea typeface="+mn-ea"/>
                    <a:cs typeface="Arial" panose="020B0604020202020204" pitchFamily="34" charset="0"/>
                  </a:rPr>
                  <a:t>A1:</a:t>
                </a:r>
                <a:endParaRPr lang="en-US" altLang="zh-CN" sz="800" b="1" dirty="0">
                  <a:solidFill>
                    <a:schemeClr val="bg1"/>
                  </a:solidFill>
                  <a:latin typeface="+mn-lt"/>
                  <a:ea typeface="+mn-ea"/>
                  <a:cs typeface="Arial" panose="020B0604020202020204" pitchFamily="34" charset="0"/>
                </a:endParaRPr>
              </a:p>
            </p:txBody>
          </p:sp>
          <p:sp>
            <p:nvSpPr>
              <p:cNvPr id="89"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3784671"/>
                <a:ext cx="332487" cy="235871"/>
              </a:xfrm>
              <a:prstGeom prst="rect">
                <a:avLst/>
              </a:prstGeom>
              <a:noFill/>
              <a:ln w="6350" algn="ctr">
                <a:noFill/>
                <a:miter lim="800000"/>
              </a:ln>
            </p:spPr>
            <p:txBody>
              <a:bodyPr lIns="46800" tIns="46800" rIns="46800" bIns="46800" anchor="ctr"/>
              <a:lstStyle/>
              <a:p>
                <a:pPr algn="l" defTabSz="831215">
                  <a:lnSpc>
                    <a:spcPct val="95000"/>
                  </a:lnSpc>
                </a:pPr>
                <a:r>
                  <a:rPr lang="en-US" altLang="zh-CN" sz="800" b="1" dirty="0">
                    <a:solidFill>
                      <a:schemeClr val="bg1"/>
                    </a:solidFill>
                    <a:latin typeface="+mn-lt"/>
                    <a:ea typeface="+mn-ea"/>
                    <a:cs typeface="Arial" panose="020B0604020202020204" pitchFamily="34" charset="0"/>
                  </a:rPr>
                  <a:t>A7:</a:t>
                </a:r>
                <a:endParaRPr lang="en-US" altLang="zh-CN" sz="800" b="1" dirty="0">
                  <a:solidFill>
                    <a:schemeClr val="bg1"/>
                  </a:solidFill>
                  <a:latin typeface="+mn-lt"/>
                  <a:ea typeface="+mn-ea"/>
                  <a:cs typeface="Arial" panose="020B0604020202020204" pitchFamily="34" charset="0"/>
                </a:endParaRPr>
              </a:p>
            </p:txBody>
          </p:sp>
        </p:grpSp>
        <p:sp>
          <p:nvSpPr>
            <p:cNvPr id="9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1853140"/>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Excel color scheme</a:t>
              </a:r>
              <a:endParaRPr lang="en-US" altLang="zh-CN" sz="800" b="1" dirty="0">
                <a:solidFill>
                  <a:schemeClr val="bg2"/>
                </a:solidFill>
                <a:latin typeface="+mn-lt"/>
                <a:ea typeface="+mn-ea"/>
                <a:cs typeface="Arial" panose="020B0604020202020204" pitchFamily="34" charset="0"/>
              </a:endParaRPr>
            </a:p>
          </p:txBody>
        </p:sp>
      </p:grpSp>
      <p:grpSp>
        <p:nvGrpSpPr>
          <p:cNvPr id="10" name="Group 9"/>
          <p:cNvGrpSpPr/>
          <p:nvPr userDrawn="1"/>
        </p:nvGrpSpPr>
        <p:grpSpPr>
          <a:xfrm>
            <a:off x="-2020724" y="177629"/>
            <a:ext cx="1570737" cy="474503"/>
            <a:chOff x="-2020724" y="177629"/>
            <a:chExt cx="1570737" cy="474503"/>
          </a:xfrm>
        </p:grpSpPr>
        <p:sp>
          <p:nvSpPr>
            <p:cNvPr id="98"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177629"/>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Page title 24</a:t>
              </a:r>
              <a:r>
                <a:rPr lang="en-US" altLang="zh-CN" sz="800" b="1" baseline="0">
                  <a:solidFill>
                    <a:schemeClr val="bg2"/>
                  </a:solidFill>
                  <a:latin typeface="+mn-lt"/>
                  <a:ea typeface="+mn-ea"/>
                  <a:cs typeface="Arial" panose="020B0604020202020204" pitchFamily="34" charset="0"/>
                </a:rPr>
                <a:t> pt</a:t>
              </a:r>
              <a:endParaRPr lang="en-US" altLang="zh-CN" sz="800" b="1" dirty="0">
                <a:solidFill>
                  <a:schemeClr val="bg2"/>
                </a:solidFill>
                <a:latin typeface="+mn-lt"/>
                <a:ea typeface="+mn-ea"/>
                <a:cs typeface="Arial" panose="020B0604020202020204" pitchFamily="34" charset="0"/>
              </a:endParaRPr>
            </a:p>
          </p:txBody>
        </p:sp>
        <p:sp>
          <p:nvSpPr>
            <p:cNvPr id="101" name="Rectangle 193"/>
            <p:cNvSpPr>
              <a:spLocks noChangeArrowheads="1"/>
            </p:cNvSpPr>
            <p:nvPr userDrawn="1"/>
          </p:nvSpPr>
          <p:spPr bwMode="auto">
            <a:xfrm>
              <a:off x="-2020724" y="413501"/>
              <a:ext cx="1570737" cy="238631"/>
            </a:xfrm>
            <a:prstGeom prst="rect">
              <a:avLst/>
            </a:prstGeom>
            <a:solidFill>
              <a:schemeClr val="accent1"/>
            </a:solidFill>
            <a:ln w="6350">
              <a:solidFill>
                <a:schemeClr val="bg1"/>
              </a:solidFill>
              <a:miter lim="800000"/>
            </a:ln>
          </p:spPr>
          <p:txBody>
            <a:bodyPr wrap="none" lIns="46800" tIns="64800" rIns="46800" bIns="64800" anchor="ctr"/>
            <a:lstStyle/>
            <a:p>
              <a:pPr defTabSz="831215">
                <a:lnSpc>
                  <a:spcPct val="95000"/>
                </a:lnSpc>
                <a:buClr>
                  <a:schemeClr val="bg1"/>
                </a:buClr>
                <a:tabLst>
                  <a:tab pos="4890770" algn="l"/>
                </a:tabLst>
              </a:pPr>
              <a:r>
                <a:rPr lang="en-US" altLang="zh-CN" sz="800" b="1">
                  <a:solidFill>
                    <a:schemeClr val="bg1"/>
                  </a:solidFill>
                  <a:latin typeface="+mn-lt"/>
                  <a:ea typeface="+mn-ea"/>
                  <a:cs typeface="Arial" panose="020B0604020202020204" pitchFamily="34" charset="0"/>
                </a:rPr>
                <a:t>244 127 54</a:t>
              </a:r>
              <a:endParaRPr lang="en-US" altLang="zh-CN" sz="800" b="1" dirty="0">
                <a:solidFill>
                  <a:schemeClr val="bg1"/>
                </a:solidFill>
                <a:latin typeface="+mn-lt"/>
                <a:ea typeface="+mn-ea"/>
                <a:cs typeface="Arial" panose="020B0604020202020204" pitchFamily="34" charset="0"/>
              </a:endParaRPr>
            </a:p>
          </p:txBody>
        </p:sp>
      </p:grpSp>
      <p:grpSp>
        <p:nvGrpSpPr>
          <p:cNvPr id="8" name="Group 7"/>
          <p:cNvGrpSpPr/>
          <p:nvPr userDrawn="1"/>
        </p:nvGrpSpPr>
        <p:grpSpPr>
          <a:xfrm>
            <a:off x="-2020724" y="895130"/>
            <a:ext cx="1570737" cy="466228"/>
            <a:chOff x="-2020724" y="710064"/>
            <a:chExt cx="1570737" cy="466228"/>
          </a:xfrm>
        </p:grpSpPr>
        <p:sp>
          <p:nvSpPr>
            <p:cNvPr id="10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710064"/>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Page subtitle 20pt non bold</a:t>
              </a:r>
              <a:endParaRPr lang="en-US" altLang="zh-CN" sz="800" b="1" dirty="0">
                <a:solidFill>
                  <a:schemeClr val="bg2"/>
                </a:solidFill>
                <a:latin typeface="+mn-lt"/>
                <a:ea typeface="+mn-ea"/>
                <a:cs typeface="Arial" panose="020B0604020202020204" pitchFamily="34" charset="0"/>
              </a:endParaRPr>
            </a:p>
          </p:txBody>
        </p:sp>
        <p:sp>
          <p:nvSpPr>
            <p:cNvPr id="10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940420"/>
              <a:ext cx="1570737" cy="235872"/>
            </a:xfrm>
            <a:prstGeom prst="rect">
              <a:avLst/>
            </a:prstGeom>
            <a:solidFill>
              <a:schemeClr val="accent2"/>
            </a:solidFill>
            <a:ln w="6350" algn="ctr">
              <a:solidFill>
                <a:schemeClr val="bg1"/>
              </a:solidFill>
              <a:miter lim="800000"/>
            </a:ln>
          </p:spPr>
          <p:txBody>
            <a:bodyPr lIns="548640" tIns="46800" rIns="46800" bIns="46800" anchor="ctr"/>
            <a:lstStyle/>
            <a:p>
              <a:pPr lvl="0" algn="l" defTabSz="831215"/>
              <a:r>
                <a:rPr lang="en-US" altLang="zh-CN" sz="800" b="1">
                  <a:solidFill>
                    <a:srgbClr val="FFFFFF"/>
                  </a:solidFill>
                  <a:latin typeface="+mn-lt"/>
                  <a:cs typeface="Arial" panose="020B0604020202020204" pitchFamily="34" charset="0"/>
                </a:rPr>
                <a:t>137 137 137</a:t>
              </a:r>
              <a:endParaRPr lang="en-US" altLang="zh-CN" sz="800" b="1" dirty="0">
                <a:solidFill>
                  <a:srgbClr val="FFFFFF"/>
                </a:solidFill>
                <a:latin typeface="+mn-lt"/>
                <a:cs typeface="Arial" panose="020B0604020202020204" pitchFamily="34" charset="0"/>
              </a:endParaRPr>
            </a:p>
          </p:txBody>
        </p:sp>
      </p:grpSp>
      <p:sp>
        <p:nvSpPr>
          <p:cNvPr id="99"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1604356"/>
            <a:ext cx="1570737"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dirty="0">
                <a:solidFill>
                  <a:schemeClr val="bg2"/>
                </a:solidFill>
                <a:latin typeface="+mn-lt"/>
                <a:ea typeface="+mn-ea"/>
                <a:cs typeface="Arial" panose="020B0604020202020204" pitchFamily="34" charset="0"/>
              </a:rPr>
              <a:t>Heading</a:t>
            </a:r>
            <a:endParaRPr lang="en-US" altLang="zh-CN" sz="800" b="1" dirty="0">
              <a:solidFill>
                <a:schemeClr val="bg2"/>
              </a:solidFill>
              <a:latin typeface="+mn-lt"/>
              <a:ea typeface="+mn-ea"/>
              <a:cs typeface="Arial" panose="020B0604020202020204" pitchFamily="34" charset="0"/>
            </a:endParaRPr>
          </a:p>
        </p:txBody>
      </p:sp>
      <p:sp>
        <p:nvSpPr>
          <p:cNvPr id="100" name="HeadingBox1" descr="&lt;tags&gt;&lt;tag n=&quot;TagName&quot; v=&quot;HeadingBox1&quot; /&gt;&lt;tag n=&quot;Top&quot; v=&quot;80.30197&quot; /&gt;&lt;tag n=&quot;Left&quot; v=&quot;35.43307&quot; /&gt;&lt;tag n=&quot;Height&quot; v=&quot;13.51496&quot; /&gt;&lt;tag n=&quot;Width&quot; v=&quot;314.6457&quot; /&gt;&lt;/tags&gt;"/>
          <p:cNvSpPr txBox="1"/>
          <p:nvPr userDrawn="1"/>
        </p:nvSpPr>
        <p:spPr>
          <a:xfrm>
            <a:off x="-2020724" y="1784777"/>
            <a:ext cx="1568223" cy="171685"/>
          </a:xfrm>
          <a:prstGeom prst="rect">
            <a:avLst/>
          </a:prstGeom>
          <a:solidFill>
            <a:schemeClr val="bg1"/>
          </a:solidFill>
          <a:ln w="6350" algn="ctr">
            <a:noFill/>
            <a:miter lim="800000"/>
          </a:ln>
          <a:effectLst>
            <a:outerShdw dist="25400" dir="5400000" sx="99899" sy="99899" algn="ctr" rotWithShape="0">
              <a:srgbClr val="898989"/>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0" tIns="27432" rIns="0" bIns="25400" numCol="1" anchor="b" anchorCtr="0" compatLnSpc="1">
            <a:spAutoFit/>
          </a:bodyPr>
          <a:lstStyle>
            <a:lvl1pPr algn="l" defTabSz="728980">
              <a:buClr>
                <a:schemeClr val="tx1"/>
              </a:buClr>
              <a:buSzPct val="120000"/>
              <a:buFont typeface="Wingdings" panose="05000000000000000000" pitchFamily="2" charset="2"/>
              <a:defRPr b="1">
                <a:solidFill>
                  <a:schemeClr val="accent2"/>
                </a:solidFill>
                <a:latin typeface="Arial" panose="020B0604020202020204"/>
                <a:ea typeface="MS PGothic" panose="020B0600070205080204" pitchFamily="34" charset="-128"/>
              </a:defRPr>
            </a:lvl1pPr>
            <a:lvl2pPr marL="1905" algn="l" defTabSz="728980">
              <a:spcBef>
                <a:spcPct val="36000"/>
              </a:spcBef>
              <a:buClr>
                <a:schemeClr val="tx1"/>
              </a:buClr>
              <a:buSzPct val="120000"/>
              <a:defRPr sz="1400">
                <a:latin typeface="Arial" panose="020B0604020202020204"/>
              </a:defRPr>
            </a:lvl2pPr>
            <a:lvl3pPr marL="228600" indent="-225425" algn="l" defTabSz="728980">
              <a:buClr>
                <a:schemeClr val="tx2"/>
              </a:buClr>
              <a:buSzPct val="80000"/>
              <a:buFont typeface="Wingdings" panose="05000000000000000000" pitchFamily="2" charset="2"/>
              <a:buChar char="n"/>
              <a:defRPr sz="1400">
                <a:latin typeface="Arial" panose="020B0604020202020204"/>
              </a:defRPr>
            </a:lvl3pPr>
            <a:lvl4pPr marL="466725" indent="-236855" algn="l" defTabSz="728980">
              <a:buClr>
                <a:schemeClr val="tx1"/>
              </a:buClr>
              <a:buFont typeface="Credit Suisse Type Roman" pitchFamily="34" charset="0"/>
              <a:buChar char="−"/>
              <a:defRPr sz="1400">
                <a:latin typeface="Arial" panose="020B0604020202020204"/>
              </a:defRPr>
            </a:lvl4pPr>
            <a:lvl5pPr marL="706755" indent="-238125" algn="l" defTabSz="728980">
              <a:buClr>
                <a:schemeClr val="tx1"/>
              </a:buClr>
              <a:buFont typeface="Credit Suisse Type Roman" pitchFamily="34" charset="0"/>
              <a:buChar char="−"/>
              <a:defRPr sz="1400">
                <a:latin typeface="Arial" panose="020B0604020202020204"/>
              </a:defRPr>
            </a:lvl5pPr>
            <a:lvl6pPr marL="1163955" indent="-238125" defTabSz="728980" fontAlgn="base">
              <a:lnSpc>
                <a:spcPct val="95000"/>
              </a:lnSpc>
              <a:spcBef>
                <a:spcPct val="0"/>
              </a:spcBef>
              <a:spcAft>
                <a:spcPct val="0"/>
              </a:spcAft>
              <a:buClr>
                <a:schemeClr val="tx1"/>
              </a:buClr>
              <a:buFont typeface="Credit Suisse Type Roman" pitchFamily="34" charset="0"/>
              <a:buChar char="−"/>
              <a:defRPr sz="1400">
                <a:latin typeface="+mn-lt"/>
              </a:defRPr>
            </a:lvl6pPr>
            <a:lvl7pPr marL="1621155" indent="-238125" defTabSz="728980" fontAlgn="base">
              <a:lnSpc>
                <a:spcPct val="95000"/>
              </a:lnSpc>
              <a:spcBef>
                <a:spcPct val="0"/>
              </a:spcBef>
              <a:spcAft>
                <a:spcPct val="0"/>
              </a:spcAft>
              <a:buClr>
                <a:schemeClr val="tx1"/>
              </a:buClr>
              <a:buFont typeface="Credit Suisse Type Roman" pitchFamily="34" charset="0"/>
              <a:buChar char="−"/>
              <a:defRPr sz="1400">
                <a:latin typeface="+mn-lt"/>
              </a:defRPr>
            </a:lvl7pPr>
            <a:lvl8pPr marL="2078355" indent="-238125" defTabSz="728980" fontAlgn="base">
              <a:lnSpc>
                <a:spcPct val="95000"/>
              </a:lnSpc>
              <a:spcBef>
                <a:spcPct val="0"/>
              </a:spcBef>
              <a:spcAft>
                <a:spcPct val="0"/>
              </a:spcAft>
              <a:buClr>
                <a:schemeClr val="tx1"/>
              </a:buClr>
              <a:buFont typeface="Credit Suisse Type Roman" pitchFamily="34" charset="0"/>
              <a:buChar char="−"/>
              <a:defRPr sz="1400">
                <a:latin typeface="+mn-lt"/>
              </a:defRPr>
            </a:lvl8pPr>
            <a:lvl9pPr marL="2535555" indent="-238125" defTabSz="728980" fontAlgn="base">
              <a:lnSpc>
                <a:spcPct val="95000"/>
              </a:lnSpc>
              <a:spcBef>
                <a:spcPct val="0"/>
              </a:spcBef>
              <a:spcAft>
                <a:spcPct val="0"/>
              </a:spcAft>
              <a:buClr>
                <a:schemeClr val="tx1"/>
              </a:buClr>
              <a:buFont typeface="Credit Suisse Type Roman" pitchFamily="34" charset="0"/>
              <a:buChar char="−"/>
              <a:defRPr sz="1400">
                <a:latin typeface="+mn-lt"/>
              </a:defRPr>
            </a:lvl9pPr>
          </a:lstStyle>
          <a:p>
            <a:pPr algn="ctr"/>
            <a:r>
              <a:rPr lang="en-US" sz="800">
                <a:solidFill>
                  <a:schemeClr val="accent1"/>
                </a:solidFill>
                <a:latin typeface="+mn-lt"/>
                <a:ea typeface="+mn-ea"/>
              </a:rPr>
              <a:t>244 127 54</a:t>
            </a:r>
            <a:endParaRPr lang="en-US" sz="800" dirty="0">
              <a:solidFill>
                <a:schemeClr val="accent1"/>
              </a:solidFill>
              <a:latin typeface="+mn-lt"/>
              <a:ea typeface="+mn-ea"/>
            </a:endParaRPr>
          </a:p>
        </p:txBody>
      </p:sp>
      <p:sp>
        <p:nvSpPr>
          <p:cNvPr id="104"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1979574"/>
            <a:ext cx="1570737"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kern="1200">
                <a:solidFill>
                  <a:schemeClr val="bg1"/>
                </a:solidFill>
                <a:latin typeface="+mn-lt"/>
                <a:ea typeface="+mn-ea"/>
                <a:cs typeface="+mn-cs"/>
              </a:rPr>
              <a:t>Line: 137</a:t>
            </a:r>
            <a:r>
              <a:rPr lang="en-US" altLang="zh-CN" sz="800" b="1" kern="1200" baseline="0">
                <a:solidFill>
                  <a:schemeClr val="bg1"/>
                </a:solidFill>
                <a:latin typeface="+mn-lt"/>
                <a:ea typeface="+mn-ea"/>
                <a:cs typeface="+mn-cs"/>
              </a:rPr>
              <a:t> </a:t>
            </a:r>
            <a:r>
              <a:rPr lang="en-US" altLang="zh-CN" sz="800" b="1" kern="1200">
                <a:solidFill>
                  <a:schemeClr val="bg1"/>
                </a:solidFill>
                <a:latin typeface="+mn-lt"/>
                <a:ea typeface="+mn-ea"/>
                <a:cs typeface="+mn-cs"/>
              </a:rPr>
              <a:t>137 137</a:t>
            </a:r>
            <a:endParaRPr lang="en-US" altLang="zh-CN" sz="800" b="1" kern="1200" dirty="0">
              <a:solidFill>
                <a:schemeClr val="bg1"/>
              </a:solidFill>
              <a:latin typeface="+mn-lt"/>
              <a:ea typeface="+mn-ea"/>
              <a:cs typeface="+mn-cs"/>
            </a:endParaRPr>
          </a:p>
        </p:txBody>
      </p:sp>
      <p:grpSp>
        <p:nvGrpSpPr>
          <p:cNvPr id="4" name="Group 3"/>
          <p:cNvGrpSpPr/>
          <p:nvPr userDrawn="1"/>
        </p:nvGrpSpPr>
        <p:grpSpPr>
          <a:xfrm>
            <a:off x="-2020724" y="5091929"/>
            <a:ext cx="1570737" cy="476925"/>
            <a:chOff x="-2020724" y="4871363"/>
            <a:chExt cx="1570737" cy="476925"/>
          </a:xfrm>
        </p:grpSpPr>
        <p:sp>
          <p:nvSpPr>
            <p:cNvPr id="9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4871363"/>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For client</a:t>
              </a:r>
              <a:endParaRPr lang="en-US" altLang="zh-CN" sz="800" b="1" dirty="0">
                <a:solidFill>
                  <a:schemeClr val="bg2"/>
                </a:solidFill>
                <a:latin typeface="+mn-lt"/>
                <a:ea typeface="+mn-ea"/>
                <a:cs typeface="Arial" panose="020B0604020202020204" pitchFamily="34" charset="0"/>
              </a:endParaRPr>
            </a:p>
          </p:txBody>
        </p:sp>
        <p:sp>
          <p:nvSpPr>
            <p:cNvPr id="94" name="Rectangle 193"/>
            <p:cNvSpPr>
              <a:spLocks noChangeArrowheads="1"/>
            </p:cNvSpPr>
            <p:nvPr userDrawn="1"/>
          </p:nvSpPr>
          <p:spPr bwMode="auto">
            <a:xfrm>
              <a:off x="-2020724" y="5109657"/>
              <a:ext cx="1570737" cy="238631"/>
            </a:xfrm>
            <a:prstGeom prst="rect">
              <a:avLst/>
            </a:prstGeom>
            <a:solidFill>
              <a:schemeClr val="accent1"/>
            </a:solidFill>
            <a:ln w="6350">
              <a:solidFill>
                <a:schemeClr val="bg1"/>
              </a:solidFill>
              <a:miter lim="800000"/>
            </a:ln>
          </p:spPr>
          <p:txBody>
            <a:bodyPr wrap="none" lIns="46800" tIns="64800" rIns="46800" bIns="64800" anchor="ctr"/>
            <a:lstStyle/>
            <a:p>
              <a:pPr defTabSz="831215">
                <a:tabLst>
                  <a:tab pos="4890770" algn="l"/>
                </a:tabLst>
              </a:pPr>
              <a:r>
                <a:rPr lang="en-US" altLang="zh-CN" sz="800" b="1">
                  <a:solidFill>
                    <a:schemeClr val="bg1"/>
                  </a:solidFill>
                  <a:latin typeface="+mn-lt"/>
                  <a:ea typeface="+mn-ea"/>
                  <a:cs typeface="Arial" panose="020B0604020202020204" pitchFamily="34" charset="0"/>
                </a:rPr>
                <a:t>244 127 54</a:t>
              </a:r>
              <a:endParaRPr lang="en-US" altLang="zh-CN" sz="800" b="1" dirty="0">
                <a:solidFill>
                  <a:schemeClr val="bg1"/>
                </a:solidFill>
                <a:latin typeface="+mn-lt"/>
                <a:ea typeface="+mn-ea"/>
                <a:cs typeface="Arial" panose="020B0604020202020204" pitchFamily="34" charset="0"/>
              </a:endParaRPr>
            </a:p>
          </p:txBody>
        </p:sp>
        <p:sp>
          <p:nvSpPr>
            <p:cNvPr id="106" name="Rectangle 193"/>
            <p:cNvSpPr>
              <a:spLocks noChangeArrowheads="1"/>
            </p:cNvSpPr>
            <p:nvPr userDrawn="1"/>
          </p:nvSpPr>
          <p:spPr bwMode="auto">
            <a:xfrm>
              <a:off x="-2020724" y="5109657"/>
              <a:ext cx="332487"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dirty="0">
                  <a:solidFill>
                    <a:schemeClr val="bg1"/>
                  </a:solidFill>
                  <a:latin typeface="+mn-lt"/>
                  <a:ea typeface="+mn-ea"/>
                  <a:cs typeface="Arial" panose="020B0604020202020204" pitchFamily="34" charset="0"/>
                </a:rPr>
                <a:t>A1:</a:t>
              </a:r>
              <a:endParaRPr lang="en-US" altLang="zh-CN" sz="800" b="1" dirty="0">
                <a:solidFill>
                  <a:schemeClr val="bg1"/>
                </a:solidFill>
                <a:latin typeface="+mn-lt"/>
                <a:ea typeface="+mn-ea"/>
                <a:cs typeface="Arial" panose="020B0604020202020204" pitchFamily="34" charset="0"/>
              </a:endParaRPr>
            </a:p>
          </p:txBody>
        </p:sp>
      </p:grpSp>
      <p:pic>
        <p:nvPicPr>
          <p:cNvPr id="39"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304865" y="138301"/>
            <a:ext cx="392286" cy="40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userDrawn="1"/>
        </p:nvCxnSpPr>
        <p:spPr>
          <a:xfrm>
            <a:off x="0" y="16451"/>
            <a:ext cx="45262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4617720" y="16451"/>
            <a:ext cx="452628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2020724" y="5811851"/>
            <a:ext cx="1570737" cy="831069"/>
            <a:chOff x="-2020724" y="5811851"/>
            <a:chExt cx="1570737" cy="831069"/>
          </a:xfrm>
        </p:grpSpPr>
        <p:sp>
          <p:nvSpPr>
            <p:cNvPr id="9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5811851"/>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Highlight in tables</a:t>
              </a:r>
              <a:endParaRPr lang="en-US" altLang="zh-CN" sz="800" b="1" dirty="0">
                <a:solidFill>
                  <a:schemeClr val="bg2"/>
                </a:solidFill>
                <a:latin typeface="+mn-lt"/>
                <a:ea typeface="+mn-ea"/>
                <a:cs typeface="Arial" panose="020B0604020202020204" pitchFamily="34" charset="0"/>
              </a:endParaRPr>
            </a:p>
          </p:txBody>
        </p:sp>
        <p:sp>
          <p:nvSpPr>
            <p:cNvPr id="91"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6068414"/>
              <a:ext cx="1570737" cy="235872"/>
            </a:xfrm>
            <a:prstGeom prst="rect">
              <a:avLst/>
            </a:prstGeom>
            <a:solidFill>
              <a:srgbClr val="DADBDD"/>
            </a:solidFill>
            <a:ln w="6350" algn="ctr">
              <a:solidFill>
                <a:schemeClr val="bg1"/>
              </a:solidFill>
              <a:miter lim="800000"/>
            </a:ln>
            <a:effectLst/>
          </p:spPr>
          <p:txBody>
            <a:bodyPr lIns="46800" tIns="46800" rIns="46800" bIns="46800" anchor="ctr"/>
            <a:lstStyle/>
            <a:p>
              <a:pPr lvl="0" defTabSz="831215"/>
              <a:r>
                <a:rPr lang="en-US" altLang="zh-CN" sz="800" b="1">
                  <a:latin typeface="+mn-lt"/>
                  <a:ea typeface="+mn-ea"/>
                  <a:cs typeface="Arial" panose="020B0604020202020204" pitchFamily="34" charset="0"/>
                </a:rPr>
                <a:t>218 219 221</a:t>
              </a:r>
              <a:endParaRPr lang="en-US" altLang="zh-CN" sz="800" b="1" dirty="0">
                <a:latin typeface="+mn-lt"/>
                <a:ea typeface="+mn-ea"/>
                <a:cs typeface="Arial" panose="020B0604020202020204" pitchFamily="34" charset="0"/>
              </a:endParaRPr>
            </a:p>
          </p:txBody>
        </p:sp>
        <p:sp>
          <p:nvSpPr>
            <p:cNvPr id="9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6407048"/>
              <a:ext cx="1570737" cy="235872"/>
            </a:xfrm>
            <a:prstGeom prst="rect">
              <a:avLst/>
            </a:prstGeom>
            <a:solidFill>
              <a:srgbClr val="EBE9CA"/>
            </a:solidFill>
            <a:ln w="6350" algn="ctr">
              <a:solidFill>
                <a:schemeClr val="bg1"/>
              </a:solidFill>
              <a:miter lim="800000"/>
            </a:ln>
            <a:effectLst/>
          </p:spPr>
          <p:txBody>
            <a:bodyPr lIns="46800" tIns="46800" rIns="46800" bIns="46800" anchor="ctr"/>
            <a:lstStyle/>
            <a:p>
              <a:pPr lvl="0" defTabSz="831215"/>
              <a:r>
                <a:rPr lang="en-US" altLang="zh-CN" sz="800" b="1">
                  <a:latin typeface="+mn-lt"/>
                  <a:ea typeface="+mn-ea"/>
                  <a:cs typeface="Arial" panose="020B0604020202020204" pitchFamily="34" charset="0"/>
                </a:rPr>
                <a:t>235 233 202</a:t>
              </a:r>
              <a:endParaRPr lang="en-US" altLang="zh-CN" sz="800" b="1" dirty="0">
                <a:latin typeface="+mn-lt"/>
                <a:ea typeface="+mn-ea"/>
                <a:cs typeface="Arial" panose="020B0604020202020204" pitchFamily="34" charset="0"/>
              </a:endParaRPr>
            </a:p>
          </p:txBody>
        </p:sp>
        <p:sp>
          <p:nvSpPr>
            <p:cNvPr id="44" name="Rectangle 193"/>
            <p:cNvSpPr>
              <a:spLocks noChangeArrowheads="1"/>
            </p:cNvSpPr>
            <p:nvPr userDrawn="1"/>
          </p:nvSpPr>
          <p:spPr bwMode="auto">
            <a:xfrm>
              <a:off x="-2020724" y="6065655"/>
              <a:ext cx="332487"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dirty="0">
                  <a:solidFill>
                    <a:schemeClr val="tx1"/>
                  </a:solidFill>
                  <a:latin typeface="+mn-lt"/>
                  <a:ea typeface="+mn-ea"/>
                  <a:cs typeface="Arial" panose="020B0604020202020204" pitchFamily="34" charset="0"/>
                </a:rPr>
                <a:t>H1:</a:t>
              </a:r>
              <a:endParaRPr lang="en-US" altLang="zh-CN" sz="800" b="1" dirty="0">
                <a:solidFill>
                  <a:schemeClr val="tx1"/>
                </a:solidFill>
                <a:latin typeface="+mn-lt"/>
                <a:ea typeface="+mn-ea"/>
                <a:cs typeface="Arial" panose="020B0604020202020204" pitchFamily="34" charset="0"/>
              </a:endParaRPr>
            </a:p>
          </p:txBody>
        </p:sp>
        <p:sp>
          <p:nvSpPr>
            <p:cNvPr id="45" name="Rectangle 193"/>
            <p:cNvSpPr>
              <a:spLocks noChangeArrowheads="1"/>
            </p:cNvSpPr>
            <p:nvPr userDrawn="1"/>
          </p:nvSpPr>
          <p:spPr bwMode="auto">
            <a:xfrm>
              <a:off x="-2020724" y="6404289"/>
              <a:ext cx="332487"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dirty="0">
                  <a:solidFill>
                    <a:schemeClr val="tx1"/>
                  </a:solidFill>
                  <a:latin typeface="+mn-lt"/>
                  <a:ea typeface="+mn-ea"/>
                  <a:cs typeface="Arial" panose="020B0604020202020204" pitchFamily="34" charset="0"/>
                </a:rPr>
                <a:t>H2:</a:t>
              </a:r>
              <a:endParaRPr lang="en-US" altLang="zh-CN" sz="800" b="1" dirty="0">
                <a:solidFill>
                  <a:schemeClr val="tx1"/>
                </a:solidFill>
                <a:latin typeface="+mn-lt"/>
                <a:ea typeface="+mn-ea"/>
                <a:cs typeface="Arial"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5000"/>
        </a:lnSpc>
        <a:spcBef>
          <a:spcPct val="0"/>
        </a:spcBef>
        <a:buNone/>
        <a:defRPr sz="2400" b="1" kern="1200">
          <a:solidFill>
            <a:schemeClr val="accent1"/>
          </a:solidFill>
          <a:latin typeface="+mj-lt"/>
          <a:ea typeface="+mn-ea"/>
          <a:cs typeface="+mn-cs"/>
        </a:defRPr>
      </a:lvl1pPr>
    </p:titleStyle>
    <p:bodyStyle>
      <a:lvl1pPr marL="0" indent="0" algn="l" defTabSz="914400" rtl="0" eaLnBrk="1" latinLnBrk="0" hangingPunct="1">
        <a:lnSpc>
          <a:spcPct val="95000"/>
        </a:lnSpc>
        <a:spcBef>
          <a:spcPts val="1595"/>
        </a:spcBef>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95000"/>
        </a:lnSpc>
        <a:spcBef>
          <a:spcPts val="605"/>
        </a:spcBef>
        <a:buFont typeface="Arial" panose="020B0604020202020204" pitchFamily="34" charset="0"/>
        <a:buNone/>
        <a:defRPr sz="1400" kern="1200">
          <a:solidFill>
            <a:schemeClr val="tx1"/>
          </a:solidFill>
          <a:latin typeface="+mn-lt"/>
          <a:ea typeface="+mn-ea"/>
          <a:cs typeface="+mn-cs"/>
        </a:defRPr>
      </a:lvl2pPr>
      <a:lvl3pPr marL="230505" indent="-226695" algn="l" defTabSz="914400" rtl="0" eaLnBrk="1" latinLnBrk="0" hangingPunct="1">
        <a:lnSpc>
          <a:spcPct val="95000"/>
        </a:lnSpc>
        <a:spcBef>
          <a:spcPts val="0"/>
        </a:spcBef>
        <a:buClr>
          <a:schemeClr val="tx2"/>
        </a:buClr>
        <a:buSzPct val="80000"/>
        <a:buFont typeface="Wingdings" panose="05000000000000000000" pitchFamily="2" charset="2"/>
        <a:buChar char=""/>
        <a:defRPr sz="1400" kern="1200">
          <a:solidFill>
            <a:schemeClr val="tx1"/>
          </a:solidFill>
          <a:latin typeface="+mn-lt"/>
          <a:ea typeface="+mn-ea"/>
          <a:cs typeface="+mn-cs"/>
        </a:defRPr>
      </a:lvl3pPr>
      <a:lvl4pPr marL="467995" indent="-237490" algn="l" defTabSz="914400" rtl="0" eaLnBrk="1" latinLnBrk="0" hangingPunct="1">
        <a:lnSpc>
          <a:spcPct val="95000"/>
        </a:lnSpc>
        <a:spcBef>
          <a:spcPts val="0"/>
        </a:spcBef>
        <a:buClr>
          <a:schemeClr val="tx1"/>
        </a:buClr>
        <a:buFont typeface="Credit Suisse Type Light" panose="020B0303040503020204" pitchFamily="34" charset="0"/>
        <a:buChar char="−"/>
        <a:defRPr sz="1400" kern="1200">
          <a:solidFill>
            <a:schemeClr val="tx1"/>
          </a:solidFill>
          <a:latin typeface="+mn-lt"/>
          <a:ea typeface="+mn-ea"/>
          <a:cs typeface="+mn-cs"/>
        </a:defRPr>
      </a:lvl4pPr>
      <a:lvl5pPr marL="705485" indent="-237490" algn="l" defTabSz="914400" rtl="0" eaLnBrk="1" latinLnBrk="0" hangingPunct="1">
        <a:lnSpc>
          <a:spcPct val="95000"/>
        </a:lnSpc>
        <a:spcBef>
          <a:spcPts val="0"/>
        </a:spcBef>
        <a:buClr>
          <a:schemeClr val="tx1"/>
        </a:buClr>
        <a:buFont typeface="Credit Suisse Type Light" panose="020B0303040503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chart" Target="../charts/chart5.xml"/><Relationship Id="rId1"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xml"/><Relationship Id="rId2" Type="http://schemas.openxmlformats.org/officeDocument/2006/relationships/image" Target="../media/image3.pn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chart" Target="../charts/chart3.xml"/><Relationship Id="rId1"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0" y="3256321"/>
            <a:ext cx="8682038" cy="1097280"/>
          </a:xfrm>
          <a:prstGeom prst="rect">
            <a:avLst/>
          </a:prstGeom>
          <a:gradFill>
            <a:gsLst>
              <a:gs pos="28000">
                <a:schemeClr val="bg1"/>
              </a:gs>
              <a:gs pos="100000">
                <a:schemeClr val="bg1">
                  <a:alpha val="0"/>
                </a:schemeClr>
              </a:gs>
            </a:gsLst>
            <a:lin ang="0" scaled="0"/>
          </a:gra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16" name="Date"/>
          <p:cNvSpPr txBox="1"/>
          <p:nvPr/>
        </p:nvSpPr>
        <p:spPr>
          <a:xfrm>
            <a:off x="450533" y="2156355"/>
            <a:ext cx="1765468" cy="169277"/>
          </a:xfrm>
          <a:prstGeom prst="rect">
            <a:avLst/>
          </a:prstGeom>
          <a:noFill/>
        </p:spPr>
        <p:txBody>
          <a:bodyPr vert="horz" wrap="square" lIns="0" tIns="0" rIns="0" bIns="0" rtlCol="0">
            <a:noAutofit/>
          </a:bodyPr>
          <a:lstStyle/>
          <a:p>
            <a:pPr algn="l"/>
            <a:r>
              <a:rPr lang="en-US" altLang="zh-CN" sz="1400">
                <a:solidFill>
                  <a:schemeClr val="accent3"/>
                </a:solidFill>
                <a:latin typeface="Arial" panose="020B0604020202020204"/>
              </a:rPr>
              <a:t>February 26</a:t>
            </a:r>
            <a:r>
              <a:rPr lang="en-US" sz="1400">
                <a:solidFill>
                  <a:schemeClr val="accent3"/>
                </a:solidFill>
                <a:latin typeface="Arial" panose="020B0604020202020204"/>
              </a:rPr>
              <a:t>  2026</a:t>
            </a:r>
            <a:endParaRPr lang="en-US" sz="1400" dirty="0">
              <a:solidFill>
                <a:schemeClr val="accent3"/>
              </a:solidFill>
              <a:latin typeface="Arial" panose="020B0604020202020204"/>
            </a:endParaRPr>
          </a:p>
        </p:txBody>
      </p:sp>
      <p:sp>
        <p:nvSpPr>
          <p:cNvPr id="7" name="Title"/>
          <p:cNvSpPr txBox="1"/>
          <p:nvPr/>
        </p:nvSpPr>
        <p:spPr>
          <a:xfrm>
            <a:off x="311944" y="3559537"/>
            <a:ext cx="8520112" cy="441960"/>
          </a:xfrm>
          <a:prstGeom prst="rect">
            <a:avLst/>
          </a:prstGeom>
          <a:noFill/>
        </p:spPr>
        <p:txBody>
          <a:bodyPr vert="horz" wrap="square" lIns="0" tIns="45720" rIns="0" bIns="45720" rtlCol="0">
            <a:spAutoFit/>
          </a:bodyPr>
          <a:lstStyle/>
          <a:p>
            <a:pPr algn="l"/>
            <a:r>
              <a:rPr lang="en-US" altLang="zh-CN" sz="2400" b="1">
                <a:solidFill>
                  <a:schemeClr val="tx2"/>
                </a:solidFill>
                <a:latin typeface="+mj-lt"/>
              </a:rPr>
              <a:t>Q4 2025 Results Presentation</a:t>
            </a:r>
            <a:endParaRPr lang="en-US" sz="2400" b="1" dirty="0">
              <a:solidFill>
                <a:schemeClr val="tx2"/>
              </a:solidFill>
              <a:latin typeface="+mj-l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75" descr="&lt;tags&gt;&lt;tag n=&quot;Top&quot; v=&quot;32.37504&quot; /&gt;&lt;tag n=&quot;Left&quot; v=&quot;29.62504&quot; /&gt;&lt;tag n=&quot;Height&quot; v=&quot;27.37496&quot; /&gt;&lt;tag n=&quot;Width&quot; v=&quot;684.3749&quot; /&gt;&lt;/tags&gt;"/>
          <p:cNvSpPr>
            <a:spLocks noGrp="1" noChangeArrowheads="1"/>
          </p:cNvSpPr>
          <p:nvPr>
            <p:ph type="title"/>
          </p:nvPr>
        </p:nvSpPr>
        <p:spPr>
          <a:xfrm>
            <a:off x="449263" y="190500"/>
            <a:ext cx="7581824" cy="350865"/>
          </a:xfrm>
        </p:spPr>
        <p:txBody>
          <a:bodyPr/>
          <a:lstStyle/>
          <a:p>
            <a:r>
              <a:rPr lang="en-US" altLang="zh-CN" b="1">
                <a:solidFill>
                  <a:srgbClr val="F47F36"/>
                </a:solidFill>
              </a:rPr>
              <a:t>Quarterly Polysilicon </a:t>
            </a:r>
            <a:r>
              <a:rPr lang="en-US" altLang="zh-CN">
                <a:solidFill>
                  <a:srgbClr val="F47F36"/>
                </a:solidFill>
              </a:rPr>
              <a:t>Sales Volume and ASPs</a:t>
            </a:r>
            <a:endParaRPr lang="en-US" altLang="zh-CN" dirty="0">
              <a:solidFill>
                <a:srgbClr val="F47F36"/>
              </a:solidFill>
            </a:endParaRPr>
          </a:p>
        </p:txBody>
      </p:sp>
      <p:sp>
        <p:nvSpPr>
          <p:cNvPr id="66" name="HeadingBox1" descr="&lt;tags&gt;&lt;tag n=&quot;TagName&quot; v=&quot;HeadingBox1&quot; /&gt;&lt;tag n=&quot;Top&quot; v=&quot;77.87504&quot; /&gt;&lt;tag n=&quot;Left&quot; v=&quot;35.75&quot; /&gt;&lt;tag n=&quot;Height&quot; v=&quot;21.37496&quot; /&gt;&lt;tag n=&quot;Width&quot; v=&quot;314.5&quot; /&gt;&lt;tag n=&quot;ShadowSize&quot; v=&quot;99.899&quot; /&gt;&lt;tag n=&quot;Format&quot; v=&quot;1&quot; /&gt;&lt;/tags&gt;"/>
          <p:cNvSpPr>
            <a:spLocks noChangeArrowheads="1"/>
          </p:cNvSpPr>
          <p:nvPr/>
        </p:nvSpPr>
        <p:spPr bwMode="gray">
          <a:xfrm>
            <a:off x="449263" y="818157"/>
            <a:ext cx="3166226" cy="230118"/>
          </a:xfrm>
          <a:prstGeom prst="rect">
            <a:avLst/>
          </a:prstGeom>
          <a:solidFill>
            <a:schemeClr val="bg1"/>
          </a:solidFill>
          <a:ln w="6350">
            <a:noFill/>
          </a:ln>
          <a:effectLst>
            <a:outerShdw dist="25400" dir="5400000" sx="99900" sy="99900" algn="t" rotWithShape="0">
              <a:schemeClr val="accent2"/>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25200" numCol="1" anchor="b" anchorCtr="0" compatLnSpc="1">
            <a:spAutoFit/>
          </a:bodyPr>
          <a:lstStyle/>
          <a:p>
            <a:pPr algn="l">
              <a:spcBef>
                <a:spcPts val="0"/>
              </a:spcBef>
              <a:buFont typeface="Arial" panose="020B0604020202020204" pitchFamily="34" charset="0"/>
              <a:buNone/>
            </a:pPr>
            <a:r>
              <a:rPr lang="en-US" altLang="ja-JP" sz="1400" b="1">
                <a:solidFill>
                  <a:srgbClr val="285293"/>
                </a:solidFill>
                <a:latin typeface="Arial" panose="020B0604020202020204"/>
                <a:ea typeface="+mj-ea"/>
                <a:cs typeface="Arial" panose="020B0604020202020204" pitchFamily="34" charset="0"/>
              </a:rPr>
              <a:t>Polysilicon External Sales Volume</a:t>
            </a:r>
            <a:endParaRPr lang="en-US" altLang="ja-JP" sz="1400" b="1" dirty="0">
              <a:solidFill>
                <a:srgbClr val="285293"/>
              </a:solidFill>
              <a:latin typeface="Arial" panose="020B0604020202020204"/>
              <a:ea typeface="+mj-ea"/>
              <a:cs typeface="Arial" panose="020B0604020202020204" pitchFamily="34" charset="0"/>
            </a:endParaRPr>
          </a:p>
        </p:txBody>
      </p:sp>
      <p:sp>
        <p:nvSpPr>
          <p:cNvPr id="11" name="矩形 74"/>
          <p:cNvSpPr/>
          <p:nvPr/>
        </p:nvSpPr>
        <p:spPr bwMode="auto">
          <a:xfrm>
            <a:off x="3700235" y="2138708"/>
            <a:ext cx="1088136" cy="656567"/>
          </a:xfrm>
          <a:prstGeom prst="rect">
            <a:avLst/>
          </a:prstGeom>
          <a:noFill/>
          <a:ln w="6350" cap="flat" cmpd="sng" algn="ctr">
            <a:noFill/>
            <a:prstDash val="solid"/>
            <a:round/>
            <a:headEnd type="none" w="med" len="med"/>
            <a:tailEnd type="none" w="med" len="med"/>
          </a:ln>
          <a:effectLst/>
        </p:spPr>
        <p:txBody>
          <a:bodyPr vert="horz" wrap="square" lIns="46800" tIns="64800" rIns="46800" bIns="64800" numCol="1" rtlCol="0" anchor="ctr" anchorCtr="0" compatLnSpc="1"/>
          <a:lstStyle/>
          <a:p>
            <a:endParaRPr lang="en-US" altLang="zh-CN" sz="1000" b="1" dirty="0">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4"/>
          </p:nvPr>
        </p:nvSpPr>
        <p:spPr>
          <a:xfrm>
            <a:off x="7388225" y="6488906"/>
            <a:ext cx="1755775" cy="357188"/>
          </a:xfrm>
        </p:spPr>
        <p:txBody>
          <a:bodyPr/>
          <a:lstStyle/>
          <a:p>
            <a:pPr algn="ctr"/>
            <a:fld id="{3C5482B9-D11D-4067-B360-F1AA9B4F5826}" type="slidenum">
              <a:rPr lang="en-US" noProof="1" smtClean="0"/>
            </a:fld>
            <a:endParaRPr lang="en-US" noProof="1"/>
          </a:p>
        </p:txBody>
      </p:sp>
      <p:sp>
        <p:nvSpPr>
          <p:cNvPr id="9" name="HeadingBox1" descr="&lt;tags&gt;&lt;tag n=&quot;TagName&quot; v=&quot;HeadingBox1&quot; /&gt;&lt;tag n=&quot;Top&quot; v=&quot;77.87504&quot; /&gt;&lt;tag n=&quot;Left&quot; v=&quot;35.75&quot; /&gt;&lt;tag n=&quot;Height&quot; v=&quot;21.37496&quot; /&gt;&lt;tag n=&quot;Width&quot; v=&quot;314.5&quot; /&gt;&lt;tag n=&quot;ShadowSize&quot; v=&quot;99.899&quot; /&gt;&lt;tag n=&quot;Format&quot; v=&quot;1&quot; /&gt;&lt;/tags&gt;"/>
          <p:cNvSpPr>
            <a:spLocks noChangeArrowheads="1"/>
          </p:cNvSpPr>
          <p:nvPr/>
        </p:nvSpPr>
        <p:spPr bwMode="gray">
          <a:xfrm>
            <a:off x="449263" y="3926727"/>
            <a:ext cx="3166226" cy="230118"/>
          </a:xfrm>
          <a:prstGeom prst="rect">
            <a:avLst/>
          </a:prstGeom>
          <a:solidFill>
            <a:schemeClr val="bg1"/>
          </a:solidFill>
          <a:ln w="6350">
            <a:noFill/>
          </a:ln>
          <a:effectLst>
            <a:outerShdw dist="25400" dir="5400000" sx="99900" sy="99900" algn="t" rotWithShape="0">
              <a:schemeClr val="accent2"/>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25200" numCol="1" anchor="b" anchorCtr="0" compatLnSpc="1">
            <a:spAutoFit/>
          </a:bodyPr>
          <a:lstStyle/>
          <a:p>
            <a:pPr algn="l">
              <a:spcBef>
                <a:spcPts val="0"/>
              </a:spcBef>
              <a:buFont typeface="Arial" panose="020B0604020202020204" pitchFamily="34" charset="0"/>
              <a:buNone/>
            </a:pPr>
            <a:r>
              <a:rPr lang="en-US" altLang="ja-JP" sz="1400" b="1">
                <a:solidFill>
                  <a:srgbClr val="285293"/>
                </a:solidFill>
                <a:latin typeface="Arial" panose="020B0604020202020204"/>
                <a:ea typeface="+mj-ea"/>
                <a:cs typeface="Arial" panose="020B0604020202020204" pitchFamily="34" charset="0"/>
              </a:rPr>
              <a:t>Polysilicon ASPs</a:t>
            </a:r>
            <a:endParaRPr lang="en-US" altLang="ja-JP" sz="1400" b="1" dirty="0">
              <a:solidFill>
                <a:srgbClr val="285293"/>
              </a:solidFill>
              <a:latin typeface="Arial" panose="020B0604020202020204"/>
              <a:ea typeface="+mj-ea"/>
              <a:cs typeface="Arial" panose="020B0604020202020204" pitchFamily="34" charset="0"/>
            </a:endParaRPr>
          </a:p>
        </p:txBody>
      </p:sp>
      <p:graphicFrame>
        <p:nvGraphicFramePr>
          <p:cNvPr id="6" name="Chart 1"/>
          <p:cNvGraphicFramePr/>
          <p:nvPr/>
        </p:nvGraphicFramePr>
        <p:xfrm>
          <a:off x="361950" y="1048385"/>
          <a:ext cx="8420100" cy="272097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Chart 2"/>
          <p:cNvGraphicFramePr/>
          <p:nvPr/>
        </p:nvGraphicFramePr>
        <p:xfrm>
          <a:off x="369000" y="4192894"/>
          <a:ext cx="8413200" cy="265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263" y="190500"/>
            <a:ext cx="8247888" cy="350865"/>
          </a:xfrm>
        </p:spPr>
        <p:txBody>
          <a:bodyPr/>
          <a:lstStyle/>
          <a:p>
            <a:r>
              <a:rPr lang="en-US"/>
              <a:t>Income Statement Summary</a:t>
            </a:r>
            <a:endParaRPr lang="en-US" dirty="0"/>
          </a:p>
        </p:txBody>
      </p:sp>
      <p:graphicFrame>
        <p:nvGraphicFramePr>
          <p:cNvPr id="60" name="表格 6"/>
          <p:cNvGraphicFramePr>
            <a:graphicFrameLocks noGrp="1"/>
          </p:cNvGraphicFramePr>
          <p:nvPr>
            <p:custDataLst>
              <p:tags r:id="rId1"/>
            </p:custDataLst>
          </p:nvPr>
        </p:nvGraphicFramePr>
        <p:xfrm>
          <a:off x="541961" y="879938"/>
          <a:ext cx="7724151" cy="4673965"/>
        </p:xfrm>
        <a:graphic>
          <a:graphicData uri="http://schemas.openxmlformats.org/drawingml/2006/table">
            <a:tbl>
              <a:tblPr firstRow="1" bandRow="1">
                <a:tableStyleId>{5C22544A-7EE6-4342-B048-85BDC9FD1C3A}</a:tableStyleId>
              </a:tblPr>
              <a:tblGrid>
                <a:gridCol w="3511936"/>
                <a:gridCol w="1426582"/>
                <a:gridCol w="1443465"/>
                <a:gridCol w="1342168"/>
              </a:tblGrid>
              <a:tr h="32915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0">
                          <a:solidFill>
                            <a:schemeClr val="tx1"/>
                          </a:solidFill>
                          <a:latin typeface="+mn-lt"/>
                        </a:rPr>
                        <a:t>($ in millions, unless otherwise  stated</a:t>
                      </a:r>
                      <a:r>
                        <a:rPr lang="en-US" altLang="zh-CN" sz="1200" b="0" dirty="0">
                          <a:solidFill>
                            <a:schemeClr val="tx1"/>
                          </a:solidFill>
                          <a:latin typeface="+mn-lt"/>
                        </a:rPr>
                        <a:t>)</a:t>
                      </a:r>
                      <a:endParaRPr lang="zh-CN" altLang="en-US" sz="1200" b="0" dirty="0">
                        <a:solidFill>
                          <a:schemeClr val="tx1"/>
                        </a:solidFill>
                        <a:latin typeface="Arial" panose="020B0604020202020204" pitchFamily="34" charset="0"/>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tx2"/>
                          </a:solidFill>
                        </a:rPr>
                        <a:t>Q4 2025</a:t>
                      </a:r>
                      <a:endParaRPr lang="zh-CN" altLang="en-US" sz="1400" dirty="0">
                        <a:solidFill>
                          <a:schemeClr val="tx2"/>
                        </a:solidFill>
                      </a:endParaRPr>
                    </a:p>
                  </a:txBody>
                  <a:tcPr anchor="ctr">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tx2"/>
                          </a:solidFill>
                        </a:rPr>
                        <a:t>Q3 2025</a:t>
                      </a:r>
                      <a:endParaRPr lang="zh-CN" altLang="en-US" sz="1400" dirty="0">
                        <a:solidFill>
                          <a:schemeClr val="tx2"/>
                        </a:solidFill>
                      </a:endParaRPr>
                    </a:p>
                  </a:txBody>
                  <a:tcPr anchor="ctr">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tx2"/>
                          </a:solidFill>
                        </a:rPr>
                        <a:t>Q4 2024</a:t>
                      </a:r>
                      <a:endParaRPr lang="zh-CN" altLang="en-US" sz="1400" dirty="0">
                        <a:solidFill>
                          <a:schemeClr val="tx2"/>
                        </a:solidFill>
                      </a:endParaRPr>
                    </a:p>
                  </a:txBody>
                  <a:tcPr anchor="ctr">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296237">
                <a:tc>
                  <a:txBody>
                    <a:bodyPr/>
                    <a:lstStyle/>
                    <a:p>
                      <a:r>
                        <a:rPr lang="en-US" altLang="zh-CN" sz="1200" b="1" kern="1200" baseline="0" dirty="0">
                          <a:solidFill>
                            <a:schemeClr val="dk1"/>
                          </a:solidFill>
                          <a:latin typeface="+mj-lt"/>
                          <a:ea typeface="+mn-ea"/>
                          <a:cs typeface="+mn-cs"/>
                        </a:rPr>
                        <a:t>Revenues</a:t>
                      </a:r>
                      <a:endParaRPr lang="zh-CN" altLang="en-US" sz="1200" b="1" dirty="0">
                        <a:latin typeface="+mj-lt"/>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221.7</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244.6</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195.4</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r>
                        <a:rPr lang="en-US" altLang="zh-CN" sz="1200">
                          <a:latin typeface="+mj-lt"/>
                        </a:rPr>
                        <a:t>Gross </a:t>
                      </a:r>
                      <a:r>
                        <a:rPr lang="en-US" altLang="zh-CN" sz="1200" dirty="0">
                          <a:latin typeface="+mj-lt"/>
                        </a:rPr>
                        <a:t>profit/(loss)</a:t>
                      </a:r>
                      <a:endParaRPr lang="zh-CN" altLang="en-US" sz="12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15.4</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9.7</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(65.3)</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r>
                        <a:rPr lang="en-US" altLang="zh-CN" sz="1200" b="1" kern="1200" baseline="0">
                          <a:solidFill>
                            <a:schemeClr val="dk1"/>
                          </a:solidFill>
                          <a:latin typeface="+mj-lt"/>
                          <a:ea typeface="+mn-ea"/>
                          <a:cs typeface="+mn-cs"/>
                        </a:rPr>
                        <a:t>Gross margin</a:t>
                      </a:r>
                      <a:endParaRPr lang="zh-CN" altLang="en-US" sz="1200" b="1"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7.0%</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3.9%</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(33.4)%</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r>
                        <a:rPr lang="en-US" altLang="zh-CN" sz="1200" kern="1200" baseline="0" dirty="0">
                          <a:solidFill>
                            <a:schemeClr val="dk1"/>
                          </a:solidFill>
                          <a:latin typeface="+mj-lt"/>
                          <a:ea typeface="+mn-ea"/>
                          <a:cs typeface="+mn-cs"/>
                        </a:rPr>
                        <a:t>SG&amp;A</a:t>
                      </a:r>
                      <a:endParaRPr lang="zh-CN" altLang="en-US" sz="1200" baseline="300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(18.7)</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(32.3)</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(29.4)</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r>
                        <a:rPr lang="en-US" altLang="zh-CN" sz="1200" kern="1200" baseline="0" dirty="0" err="1">
                          <a:solidFill>
                            <a:schemeClr val="dk1"/>
                          </a:solidFill>
                          <a:latin typeface="+mn-lt"/>
                          <a:ea typeface="+mn-ea"/>
                          <a:cs typeface="+mn-cs"/>
                        </a:rPr>
                        <a:t>R</a:t>
                      </a:r>
                      <a:r>
                        <a:rPr lang="en-US" altLang="zh-CN" sz="1200" kern="1200" baseline="0" err="1">
                          <a:solidFill>
                            <a:schemeClr val="dk1"/>
                          </a:solidFill>
                          <a:latin typeface="+mn-lt"/>
                          <a:ea typeface="+mn-ea"/>
                          <a:cs typeface="+mn-cs"/>
                        </a:rPr>
                        <a:t>&amp;</a:t>
                      </a:r>
                      <a:r>
                        <a:rPr lang="en-US" altLang="zh-CN" sz="1200" kern="1200" baseline="0">
                          <a:solidFill>
                            <a:schemeClr val="dk1"/>
                          </a:solidFill>
                          <a:latin typeface="+mn-lt"/>
                          <a:ea typeface="+mn-ea"/>
                          <a:cs typeface="+mn-cs"/>
                        </a:rPr>
                        <a:t>D expense </a:t>
                      </a:r>
                      <a:endParaRPr lang="zh-CN" altLang="en-US" sz="1200" baseline="300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(0.7)</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(0.6)</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(0.4)</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0" kern="1200" dirty="0">
                          <a:solidFill>
                            <a:schemeClr val="dk1"/>
                          </a:solidFill>
                          <a:latin typeface="+mj-lt"/>
                          <a:ea typeface="+mn-ea"/>
                          <a:cs typeface="+mn-cs"/>
                        </a:rPr>
                        <a:t>Loss</a:t>
                      </a:r>
                      <a:r>
                        <a:rPr lang="en-US" altLang="zh-CN" sz="1200" b="0" kern="1200">
                          <a:solidFill>
                            <a:schemeClr val="dk1"/>
                          </a:solidFill>
                          <a:latin typeface="+mj-lt"/>
                          <a:ea typeface="+mn-ea"/>
                          <a:cs typeface="+mn-cs"/>
                        </a:rPr>
                        <a:t> </a:t>
                      </a:r>
                      <a:r>
                        <a:rPr lang="en-US" altLang="zh-CN" sz="1200" b="0" kern="1200">
                          <a:solidFill>
                            <a:schemeClr val="dk1"/>
                          </a:solidFill>
                          <a:latin typeface="+mn-lt"/>
                          <a:ea typeface="+mn-ea"/>
                          <a:cs typeface="+mn-cs"/>
                        </a:rPr>
                        <a:t>from operations</a:t>
                      </a:r>
                      <a:endParaRPr lang="en-US" altLang="zh-CN" sz="1200" b="0" kern="1200" dirty="0">
                        <a:solidFill>
                          <a:schemeClr val="dk1"/>
                        </a:solidFill>
                        <a:latin typeface="+mj-lt"/>
                        <a:ea typeface="+mn-ea"/>
                        <a:cs typeface="+mn-cs"/>
                      </a:endParaRPr>
                    </a:p>
                  </a:txBody>
                  <a:tcPr anchor="b">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200" kern="100" dirty="0">
                          <a:effectLst/>
                          <a:latin typeface="+mj-lt"/>
                          <a:ea typeface="宋体" panose="02010600030101010101" pitchFamily="2" charset="-122"/>
                          <a:cs typeface="Times New Roman" panose="02020603050405020304" pitchFamily="18" charset="0"/>
                        </a:rPr>
                        <a:t>(20.9)</a:t>
                      </a:r>
                      <a:endParaRPr lang="en-US" altLang="zh-CN" sz="1200" kern="100" dirty="0">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altLang="zh-CN" sz="1200" kern="100" dirty="0">
                          <a:effectLst/>
                          <a:latin typeface="+mj-lt"/>
                          <a:ea typeface="宋体" panose="02010600030101010101" pitchFamily="2" charset="-122"/>
                          <a:cs typeface="Times New Roman" panose="02020603050405020304" pitchFamily="18" charset="0"/>
                        </a:rPr>
                        <a:t>(20.3)</a:t>
                      </a:r>
                      <a:endParaRPr lang="en-US" altLang="zh-CN" sz="1200" kern="100" dirty="0">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kern="100" dirty="0">
                          <a:effectLst/>
                          <a:latin typeface="+mj-lt"/>
                          <a:ea typeface="宋体" panose="02010600030101010101" pitchFamily="2" charset="-122"/>
                          <a:cs typeface="Times New Roman" panose="02020603050405020304" pitchFamily="18" charset="0"/>
                        </a:rPr>
                        <a:t>(300.9)</a:t>
                      </a:r>
                      <a:endParaRPr lang="en-US" altLang="zh-CN" sz="1200" kern="100" dirty="0">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3729">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kern="1200">
                          <a:solidFill>
                            <a:schemeClr val="dk1"/>
                          </a:solidFill>
                          <a:latin typeface="+mj-lt"/>
                          <a:ea typeface="+mn-ea"/>
                          <a:cs typeface="+mn-cs"/>
                        </a:rPr>
                        <a:t>Net loss attributable to  </a:t>
                      </a:r>
                      <a:endParaRPr lang="en-US" altLang="zh-CN" sz="1200" b="1" kern="1200" dirty="0">
                        <a:solidFill>
                          <a:schemeClr val="dk1"/>
                        </a:solidFill>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kern="1200">
                          <a:solidFill>
                            <a:schemeClr val="dk1"/>
                          </a:solidFill>
                          <a:latin typeface="+mj-lt"/>
                          <a:ea typeface="+mn-ea"/>
                          <a:cs typeface="+mn-cs"/>
                        </a:rPr>
                        <a:t>Daqo New Energy shareholders</a:t>
                      </a:r>
                      <a:endParaRPr lang="zh-CN" altLang="en-US" sz="1200" b="1" kern="1200" dirty="0">
                        <a:solidFill>
                          <a:schemeClr val="dk1"/>
                        </a:solidFill>
                        <a:latin typeface="+mj-lt"/>
                        <a:ea typeface="+mn-ea"/>
                        <a:cs typeface="+mn-cs"/>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(7.3)</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(14.9)</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(180.2)</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pPr marL="0" marR="0" algn="l">
                        <a:spcBef>
                          <a:spcPts val="0"/>
                        </a:spcBef>
                        <a:spcAft>
                          <a:spcPts val="0"/>
                        </a:spcAft>
                      </a:pPr>
                      <a:r>
                        <a:rPr lang="en-US" sz="1200" kern="100" dirty="0">
                          <a:effectLst/>
                          <a:latin typeface="Arial" panose="020B0604020202020204" pitchFamily="34" charset="0"/>
                          <a:ea typeface="宋体" panose="02010600030101010101" pitchFamily="2" charset="-122"/>
                          <a:cs typeface="Times New Roman" panose="02020603050405020304" pitchFamily="18" charset="0"/>
                        </a:rPr>
                        <a:t>Loss</a:t>
                      </a:r>
                      <a:r>
                        <a:rPr lang="en-US" sz="1200" kern="100">
                          <a:effectLst/>
                          <a:latin typeface="Arial" panose="020B0604020202020204" pitchFamily="34" charset="0"/>
                          <a:ea typeface="宋体" panose="02010600030101010101" pitchFamily="2" charset="-122"/>
                          <a:cs typeface="Times New Roman" panose="02020603050405020304" pitchFamily="18" charset="0"/>
                        </a:rPr>
                        <a:t> per basic ADS ($ per ADS</a:t>
                      </a:r>
                      <a:r>
                        <a:rPr lang="en-US" sz="1200" kern="100" dirty="0">
                          <a:effectLst/>
                          <a:latin typeface="Arial" panose="020B0604020202020204" pitchFamily="34" charset="0"/>
                          <a:ea typeface="宋体" panose="02010600030101010101" pitchFamily="2" charset="-122"/>
                          <a:cs typeface="Times New Roman" panose="02020603050405020304" pitchFamily="18" charset="0"/>
                        </a:rPr>
                        <a:t>)</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(0.11)</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(0.22)</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(2.71)</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91221">
                <a:tc>
                  <a:txBody>
                    <a:bodyPr/>
                    <a:lstStyle/>
                    <a:p>
                      <a:pPr marL="0" marR="0" algn="l">
                        <a:spcBef>
                          <a:spcPts val="0"/>
                        </a:spcBef>
                        <a:spcAft>
                          <a:spcPts val="0"/>
                        </a:spcAft>
                      </a:pPr>
                      <a:r>
                        <a:rPr lang="en-US" sz="1200" b="1"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Adjusted net earnings/(</a:t>
                      </a:r>
                      <a:r>
                        <a:rPr lang="en-US" sz="1200" b="1"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loss</a:t>
                      </a:r>
                      <a:r>
                        <a:rPr lang="en-US" sz="1200" b="1"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(non-GAAP) attributable to Daqo New Energy Corp. shareholders</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(7.3)</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3.7</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(170.6)</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3729">
                <a:tc>
                  <a:txBody>
                    <a:bodyPr/>
                    <a:lstStyle/>
                    <a:p>
                      <a:pPr marL="0" marR="0" algn="l">
                        <a:spcBef>
                          <a:spcPts val="0"/>
                        </a:spcBef>
                        <a:spcAft>
                          <a:spcPts val="0"/>
                        </a:spcAft>
                      </a:pPr>
                      <a:r>
                        <a:rPr lang="en-US" sz="1200"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Adjusted earnigns/(</a:t>
                      </a:r>
                      <a:r>
                        <a:rPr lang="en-US" sz="1200"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loss</a:t>
                      </a:r>
                      <a:r>
                        <a:rPr lang="en-US" sz="1200"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per basic ADS (non-GAAP)</a:t>
                      </a:r>
                      <a:r>
                        <a:rPr lang="en-US" sz="1200" kern="100" baseline="300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lang="en-US" sz="1200"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per ADS)</a:t>
                      </a:r>
                      <a:r>
                        <a:rPr lang="en-US" sz="1200" kern="100" baseline="300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(0.11)</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0.05</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(2.56)</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a:latin typeface="+mj-lt"/>
                        </a:rPr>
                        <a:t>EBITDA</a:t>
                      </a:r>
                      <a:r>
                        <a:rPr lang="en-US" altLang="zh-CN" sz="1200" b="1" baseline="0">
                          <a:latin typeface="+mj-lt"/>
                        </a:rPr>
                        <a:t> </a:t>
                      </a:r>
                      <a:endParaRPr lang="zh-CN" altLang="en-US" sz="1200" b="1" baseline="300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52.5</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45.8</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(235.1)</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a:latin typeface="+mj-lt"/>
                        </a:rPr>
                        <a:t>EBITDA </a:t>
                      </a:r>
                      <a:r>
                        <a:rPr lang="en-US" altLang="zh-CN" sz="1200" b="1" baseline="0">
                          <a:latin typeface="+mj-lt"/>
                        </a:rPr>
                        <a:t>margin </a:t>
                      </a:r>
                      <a:endParaRPr lang="zh-CN" altLang="en-US" sz="1200" b="1" baseline="300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23.7%</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18.7%</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(120.3)%</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2" name="灯片编号占位符 1"/>
          <p:cNvSpPr>
            <a:spLocks noGrp="1"/>
          </p:cNvSpPr>
          <p:nvPr>
            <p:ph type="sldNum" sz="quarter" idx="4"/>
          </p:nvPr>
        </p:nvSpPr>
        <p:spPr>
          <a:xfrm>
            <a:off x="7388225" y="6500812"/>
            <a:ext cx="1755775" cy="357188"/>
          </a:xfrm>
        </p:spPr>
        <p:txBody>
          <a:bodyPr/>
          <a:lstStyle/>
          <a:p>
            <a:pPr algn="ctr"/>
            <a:fld id="{3C5482B9-D11D-4067-B360-F1AA9B4F5826}" type="slidenum">
              <a:rPr lang="en-US" noProof="1" smtClean="0"/>
            </a:fld>
            <a:endParaRPr lang="en-US"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Balance Sheet Summary</a:t>
            </a:r>
            <a:endParaRPr lang="en-US" dirty="0"/>
          </a:p>
        </p:txBody>
      </p:sp>
      <p:graphicFrame>
        <p:nvGraphicFramePr>
          <p:cNvPr id="60" name="表格 6"/>
          <p:cNvGraphicFramePr>
            <a:graphicFrameLocks noGrp="1"/>
          </p:cNvGraphicFramePr>
          <p:nvPr>
            <p:custDataLst>
              <p:tags r:id="rId1"/>
            </p:custDataLst>
          </p:nvPr>
        </p:nvGraphicFramePr>
        <p:xfrm>
          <a:off x="360000" y="730004"/>
          <a:ext cx="8041043" cy="5521392"/>
        </p:xfrm>
        <a:graphic>
          <a:graphicData uri="http://schemas.openxmlformats.org/drawingml/2006/table">
            <a:tbl>
              <a:tblPr firstRow="1" bandRow="1">
                <a:tableStyleId>{5C22544A-7EE6-4342-B048-85BDC9FD1C3A}</a:tableStyleId>
              </a:tblPr>
              <a:tblGrid>
                <a:gridCol w="4278610"/>
                <a:gridCol w="1262991"/>
                <a:gridCol w="1252009"/>
                <a:gridCol w="1247433"/>
              </a:tblGrid>
              <a:tr h="63201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0" kern="1200">
                          <a:solidFill>
                            <a:schemeClr val="tx1"/>
                          </a:solidFill>
                          <a:latin typeface="+mn-lt"/>
                          <a:ea typeface="+mn-ea"/>
                          <a:cs typeface="+mn-cs"/>
                        </a:rPr>
                        <a:t>($ in millions</a:t>
                      </a:r>
                      <a:r>
                        <a:rPr lang="en-US" altLang="zh-CN" sz="1200" b="0" kern="1200" dirty="0">
                          <a:solidFill>
                            <a:schemeClr val="tx1"/>
                          </a:solidFill>
                          <a:latin typeface="+mn-lt"/>
                          <a:ea typeface="+mn-ea"/>
                          <a:cs typeface="+mn-cs"/>
                        </a:rPr>
                        <a:t>)</a:t>
                      </a:r>
                      <a:endParaRPr lang="zh-CN" altLang="en-US" sz="1200" b="1" kern="1200" dirty="0">
                        <a:solidFill>
                          <a:schemeClr val="accent3"/>
                        </a:solidFill>
                        <a:latin typeface="Arial" panose="020B0604020202020204" pitchFamily="34" charset="0"/>
                        <a:ea typeface="+mn-ea"/>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As of</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12/31/2025</a:t>
                      </a:r>
                      <a:endParaRPr lang="zh-CN" altLang="en-US" sz="1200" b="1" kern="1200" dirty="0">
                        <a:solidFill>
                          <a:schemeClr val="accent1"/>
                        </a:solidFill>
                        <a:latin typeface="Arial" panose="020B0604020202020204" pitchFamily="34" charset="0"/>
                        <a:ea typeface="+mn-ea"/>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As of</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9/30/2025</a:t>
                      </a:r>
                      <a:endParaRPr lang="zh-CN" altLang="en-US" sz="1200" b="1" kern="1200" dirty="0">
                        <a:solidFill>
                          <a:schemeClr val="accent1"/>
                        </a:solidFill>
                        <a:latin typeface="Arial" panose="020B0604020202020204" pitchFamily="34" charset="0"/>
                        <a:ea typeface="+mn-ea"/>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As of</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12/31/2024</a:t>
                      </a:r>
                      <a:endParaRPr lang="zh-CN" altLang="en-US" sz="1200" b="1" kern="1200" dirty="0">
                        <a:solidFill>
                          <a:schemeClr val="accent1"/>
                        </a:solidFill>
                        <a:latin typeface="Arial" panose="020B0604020202020204" pitchFamily="34" charset="0"/>
                        <a:ea typeface="+mn-ea"/>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kern="1200" baseline="0" err="1">
                          <a:solidFill>
                            <a:schemeClr val="dk1"/>
                          </a:solidFill>
                          <a:latin typeface="+mn-lt"/>
                          <a:ea typeface="+mn-ea"/>
                          <a:cs typeface="+mn-cs"/>
                        </a:rPr>
                        <a:t>Cash</a:t>
                      </a:r>
                      <a:r>
                        <a:rPr lang="en-US" altLang="zh-CN" sz="1200" kern="1200" baseline="0">
                          <a:solidFill>
                            <a:schemeClr val="dk1"/>
                          </a:solidFill>
                          <a:latin typeface="+mn-lt"/>
                          <a:ea typeface="+mn-ea"/>
                          <a:cs typeface="+mn-cs"/>
                        </a:rPr>
                        <a:t>, cash equivalent and restricted cash</a:t>
                      </a:r>
                      <a:endParaRPr lang="zh-CN" altLang="en-US" sz="1200" dirty="0">
                        <a:latin typeface="+mn-lt"/>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980.3</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551.6</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buNone/>
                      </a:pPr>
                      <a:r>
                        <a:rPr lang="en-US" altLang="zh-CN" sz="1200" b="0" i="0" u="none" strike="noStrike" kern="1200" dirty="0">
                          <a:solidFill>
                            <a:srgbClr val="000000"/>
                          </a:solidFill>
                          <a:effectLst/>
                          <a:latin typeface="Arial" panose="020B0604020202020204"/>
                          <a:ea typeface="+mn-ea"/>
                          <a:cs typeface="Arial" panose="020B0604020202020204"/>
                        </a:rPr>
                        <a:t>1,038.3</a:t>
                      </a:r>
                      <a:endParaRPr lang="en-US" altLang="zh-CN" sz="1200" b="0" i="0" u="none" strike="noStrike" kern="1200" dirty="0">
                        <a:solidFill>
                          <a:srgbClr val="000000"/>
                        </a:solidFill>
                        <a:effectLst/>
                        <a:latin typeface="Arial" panose="020B0604020202020204"/>
                        <a:ea typeface="+mn-ea"/>
                        <a:cs typeface="Arial" panose="020B0604020202020204"/>
                      </a:endParaRPr>
                    </a:p>
                  </a:txBody>
                  <a:tcPr marL="68580" marR="6858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baseline="0">
                          <a:solidFill>
                            <a:schemeClr val="dk1"/>
                          </a:solidFill>
                          <a:latin typeface="+mn-lt"/>
                          <a:ea typeface="+mn-ea"/>
                          <a:cs typeface="+mn-cs"/>
                        </a:rPr>
                        <a:t>Accounts and notes receivables</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135.5</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157.0</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buNone/>
                      </a:pPr>
                      <a:r>
                        <a:rPr lang="en-US" altLang="zh-CN" sz="1200" b="0" i="0" u="none" strike="noStrike" kern="1200" dirty="0">
                          <a:solidFill>
                            <a:srgbClr val="000000"/>
                          </a:solidFill>
                          <a:effectLst/>
                          <a:latin typeface="Arial" panose="020B0604020202020204"/>
                          <a:ea typeface="+mn-ea"/>
                          <a:cs typeface="Arial" panose="020B0604020202020204"/>
                        </a:rPr>
                        <a:t>55.2</a:t>
                      </a:r>
                      <a:endParaRPr lang="en-US" altLang="zh-CN" sz="1200" b="0" i="0" u="none" strike="noStrike" kern="1200" dirty="0">
                        <a:solidFill>
                          <a:srgbClr val="000000"/>
                        </a:solidFill>
                        <a:effectLst/>
                        <a:latin typeface="Arial" panose="020B0604020202020204"/>
                        <a:ea typeface="+mn-ea"/>
                        <a:cs typeface="Arial" panose="020B0604020202020204"/>
                      </a:endParaRPr>
                    </a:p>
                  </a:txBody>
                  <a:tcPr marL="68580" marR="6858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a:latin typeface="+mn-lt"/>
                        </a:rPr>
                        <a:t>Short-term investments</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114.0</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431.3</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buNone/>
                      </a:pPr>
                      <a:r>
                        <a:rPr lang="en-US" altLang="zh-CN" sz="1200" b="0" i="0" u="none" strike="noStrike" kern="1200" dirty="0">
                          <a:solidFill>
                            <a:srgbClr val="000000"/>
                          </a:solidFill>
                          <a:effectLst/>
                          <a:latin typeface="Arial" panose="020B0604020202020204"/>
                          <a:ea typeface="+mn-ea"/>
                          <a:cs typeface="Arial" panose="020B0604020202020204"/>
                        </a:rPr>
                        <a:t>9.6</a:t>
                      </a:r>
                      <a:endParaRPr lang="en-US" altLang="zh-CN" sz="1200" b="0" i="0" u="none" strike="noStrike" kern="1200" dirty="0">
                        <a:solidFill>
                          <a:srgbClr val="000000"/>
                        </a:solidFill>
                        <a:effectLst/>
                        <a:latin typeface="Arial" panose="020B0604020202020204"/>
                        <a:ea typeface="+mn-ea"/>
                        <a:cs typeface="Arial" panose="020B0604020202020204"/>
                      </a:endParaRPr>
                    </a:p>
                  </a:txBody>
                  <a:tcPr marL="68580" marR="6858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kern="1200" baseline="0" dirty="0">
                          <a:solidFill>
                            <a:schemeClr val="dk1"/>
                          </a:solidFill>
                          <a:latin typeface="+mn-lt"/>
                          <a:ea typeface="+mn-ea"/>
                          <a:cs typeface="+mn-cs"/>
                        </a:rPr>
                        <a:t>Inventories</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169.1</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121.4</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buNone/>
                      </a:pPr>
                      <a:r>
                        <a:rPr lang="en-US" altLang="zh-CN" sz="1200" b="0" i="0" u="none" strike="noStrike" kern="1200" dirty="0">
                          <a:solidFill>
                            <a:srgbClr val="000000"/>
                          </a:solidFill>
                          <a:effectLst/>
                          <a:latin typeface="Arial" panose="020B0604020202020204"/>
                          <a:ea typeface="+mn-ea"/>
                          <a:cs typeface="Arial" panose="020B0604020202020204"/>
                        </a:rPr>
                        <a:t>149.9</a:t>
                      </a:r>
                      <a:endParaRPr lang="en-US" altLang="zh-CN" sz="1200" b="0" i="0" u="none" strike="noStrike" kern="1200" dirty="0">
                        <a:solidFill>
                          <a:srgbClr val="000000"/>
                        </a:solidFill>
                        <a:effectLst/>
                        <a:latin typeface="Arial" panose="020B0604020202020204"/>
                        <a:ea typeface="+mn-ea"/>
                        <a:cs typeface="Arial" panose="020B0604020202020204"/>
                      </a:endParaRPr>
                    </a:p>
                  </a:txBody>
                  <a:tcPr marL="68580" marR="6858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a:latin typeface="+mn-lt"/>
                        </a:rPr>
                        <a:t>Fixed term deposit within one year</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972.4</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1,034.5</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buNone/>
                      </a:pPr>
                      <a:r>
                        <a:rPr lang="en-US" altLang="zh-CN" sz="1200" b="0" i="0" u="none" strike="noStrike" kern="1200" dirty="0">
                          <a:solidFill>
                            <a:srgbClr val="000000"/>
                          </a:solidFill>
                          <a:effectLst/>
                          <a:latin typeface="Arial" panose="020B0604020202020204"/>
                          <a:ea typeface="+mn-ea"/>
                          <a:cs typeface="Arial" panose="020B0604020202020204"/>
                        </a:rPr>
                        <a:t>1,087.2</a:t>
                      </a:r>
                      <a:endParaRPr lang="en-US" altLang="zh-CN" sz="1200" b="0" i="0" u="none" strike="noStrike" kern="1200" dirty="0">
                        <a:solidFill>
                          <a:srgbClr val="000000"/>
                        </a:solidFill>
                        <a:effectLst/>
                        <a:latin typeface="Arial" panose="020B0604020202020204"/>
                        <a:ea typeface="+mn-ea"/>
                        <a:cs typeface="Arial" panose="020B0604020202020204"/>
                      </a:endParaRPr>
                    </a:p>
                  </a:txBody>
                  <a:tcPr marL="68580" marR="6858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0" kern="1200" baseline="0">
                          <a:solidFill>
                            <a:schemeClr val="tx1"/>
                          </a:solidFill>
                          <a:latin typeface="+mn-lt"/>
                          <a:ea typeface="+mn-ea"/>
                          <a:cs typeface="+mn-cs"/>
                        </a:rPr>
                        <a:t>Prepaid land use rights</a:t>
                      </a:r>
                      <a:endParaRPr lang="zh-CN" altLang="en-US" sz="1200" b="0" dirty="0">
                        <a:solidFill>
                          <a:schemeClr val="tx1"/>
                        </a:solidFill>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155.6</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154.2</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a:ea typeface="+mn-ea"/>
                          <a:cs typeface="Arial" panose="020B0604020202020204"/>
                        </a:rPr>
                        <a:t>152.9</a:t>
                      </a:r>
                      <a:endParaRPr lang="en-US" sz="1200" b="0"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marL="0" indent="89535" algn="l" defTabSz="914400" rtl="0" eaLnBrk="1" latinLnBrk="0" hangingPunct="1"/>
                      <a:r>
                        <a:rPr lang="en-US" sz="1200" b="0" kern="1200" baseline="0" err="1">
                          <a:solidFill>
                            <a:schemeClr val="tx1"/>
                          </a:solidFill>
                          <a:latin typeface="+mn-lt"/>
                          <a:ea typeface="+mn-ea"/>
                          <a:cs typeface="+mn-cs"/>
                        </a:rPr>
                        <a:t>Property</a:t>
                      </a:r>
                      <a:r>
                        <a:rPr lang="en-US" sz="1200" b="0" kern="1200" baseline="0">
                          <a:solidFill>
                            <a:schemeClr val="tx1"/>
                          </a:solidFill>
                          <a:latin typeface="+mn-lt"/>
                          <a:ea typeface="+mn-ea"/>
                          <a:cs typeface="+mn-cs"/>
                        </a:rPr>
                        <a:t>, plant and equipment, net</a:t>
                      </a:r>
                      <a:endParaRPr lang="zh-CN" altLang="en-US" sz="1200" b="0" kern="1200" baseline="0" dirty="0">
                        <a:solidFill>
                          <a:schemeClr val="tx1"/>
                        </a:solidFill>
                        <a:latin typeface="+mn-lt"/>
                        <a:ea typeface="+mn-ea"/>
                        <a:cs typeface="+mn-cs"/>
                      </a:endParaRPr>
                    </a:p>
                  </a:txBody>
                  <a:tcPr marL="0" marR="6858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3,399.1</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3,409.9</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a:ea typeface="+mn-ea"/>
                          <a:cs typeface="Arial" panose="020B0604020202020204"/>
                        </a:rPr>
                        <a:t>3,499.2</a:t>
                      </a:r>
                      <a:endParaRPr lang="en-US" sz="1200" b="0" i="0" u="none" strike="noStrike" kern="1200" dirty="0">
                        <a:solidFill>
                          <a:srgbClr val="000000"/>
                        </a:solidFill>
                        <a:effectLst/>
                        <a:latin typeface="Arial" panose="020B0604020202020204"/>
                        <a:ea typeface="+mn-ea"/>
                        <a:cs typeface="Arial" panose="020B0604020202020204"/>
                      </a:endParaRPr>
                    </a:p>
                  </a:txBody>
                  <a:tcPr marL="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1" kern="1200" baseline="0">
                          <a:solidFill>
                            <a:schemeClr val="dk1"/>
                          </a:solidFill>
                          <a:latin typeface="+mn-lt"/>
                          <a:ea typeface="+mn-ea"/>
                          <a:cs typeface="+mn-cs"/>
                        </a:rPr>
                        <a:t>Total assets</a:t>
                      </a:r>
                      <a:endParaRPr lang="zh-CN" altLang="en-US" sz="1200" b="1"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b="1" kern="1200" baseline="0" dirty="0">
                          <a:solidFill>
                            <a:schemeClr val="dk1"/>
                          </a:solidFill>
                          <a:latin typeface="+mn-lt"/>
                          <a:ea typeface="+mn-ea"/>
                          <a:cs typeface="+mn-cs"/>
                        </a:rPr>
                        <a:t>6,445.5</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b="1" kern="1200" baseline="0" dirty="0">
                          <a:solidFill>
                            <a:schemeClr val="dk1"/>
                          </a:solidFill>
                          <a:latin typeface="+mn-lt"/>
                          <a:ea typeface="+mn-ea"/>
                          <a:cs typeface="+mn-cs"/>
                        </a:rPr>
                        <a:t>6,342.2</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1" i="0" u="none" strike="noStrike" kern="1200" dirty="0">
                          <a:solidFill>
                            <a:srgbClr val="000000"/>
                          </a:solidFill>
                          <a:effectLst/>
                          <a:latin typeface="Arial" panose="020B0604020202020204"/>
                          <a:ea typeface="+mn-ea"/>
                          <a:cs typeface="Arial" panose="020B0604020202020204"/>
                        </a:rPr>
                        <a:t>6,418.2</a:t>
                      </a:r>
                      <a:endParaRPr lang="en-US" sz="1200" b="1"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marL="0" algn="l" defTabSz="914400" rtl="0" eaLnBrk="1" latinLnBrk="0" hangingPunct="1"/>
                      <a:r>
                        <a:rPr lang="en-US" altLang="zh-CN" sz="1200" kern="1200" baseline="0">
                          <a:solidFill>
                            <a:schemeClr val="dk1"/>
                          </a:solidFill>
                          <a:latin typeface="+mn-lt"/>
                          <a:ea typeface="+mn-ea"/>
                          <a:cs typeface="+mn-cs"/>
                        </a:rPr>
                        <a:t>Advances from customers - short term portion</a:t>
                      </a:r>
                      <a:endParaRPr lang="zh-CN" altLang="en-US" sz="1200" kern="1200" baseline="0" dirty="0">
                        <a:solidFill>
                          <a:schemeClr val="dk1"/>
                        </a:solidFill>
                        <a:latin typeface="+mn-lt"/>
                        <a:ea typeface="+mn-ea"/>
                        <a:cs typeface="+mn-cs"/>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45.4</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24.2</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a:ea typeface="+mn-ea"/>
                          <a:cs typeface="Arial" panose="020B0604020202020204"/>
                        </a:rPr>
                        <a:t>37.2</a:t>
                      </a:r>
                      <a:endParaRPr lang="en-US" sz="1200" b="0"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kern="1200" baseline="0">
                          <a:solidFill>
                            <a:schemeClr val="dk1"/>
                          </a:solidFill>
                          <a:latin typeface="+mn-lt"/>
                          <a:ea typeface="+mn-ea"/>
                          <a:cs typeface="+mn-cs"/>
                        </a:rPr>
                        <a:t>Advance from customers - long term portion</a:t>
                      </a:r>
                      <a:endParaRPr lang="zh-CN" altLang="en-US" sz="1200" kern="1200" baseline="0" dirty="0">
                        <a:solidFill>
                          <a:schemeClr val="dk1"/>
                        </a:solidFill>
                        <a:latin typeface="+mn-lt"/>
                        <a:ea typeface="+mn-ea"/>
                        <a:cs typeface="+mn-cs"/>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13.2</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16.9</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a:ea typeface="+mn-ea"/>
                          <a:cs typeface="Arial" panose="020B0604020202020204"/>
                        </a:rPr>
                        <a:t>21.5</a:t>
                      </a:r>
                      <a:endParaRPr lang="en-US" sz="1200" b="0"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a:latin typeface="+mn-lt"/>
                        </a:rPr>
                        <a:t>Payables for purchases of property, plant and equipment</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279.0</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312.2</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0" i="0" u="none" strike="noStrike" kern="1200" dirty="0">
                          <a:solidFill>
                            <a:srgbClr val="000000"/>
                          </a:solidFill>
                          <a:effectLst/>
                          <a:latin typeface="Arial" panose="020B0604020202020204"/>
                          <a:ea typeface="+mn-ea"/>
                          <a:cs typeface="Arial" panose="020B0604020202020204"/>
                        </a:rPr>
                        <a:t>406.7</a:t>
                      </a:r>
                      <a:endParaRPr lang="en-US" sz="1200" b="0"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1" kern="1200" baseline="0">
                          <a:solidFill>
                            <a:schemeClr val="dk1"/>
                          </a:solidFill>
                          <a:latin typeface="+mn-lt"/>
                          <a:ea typeface="+mn-ea"/>
                          <a:cs typeface="+mn-cs"/>
                        </a:rPr>
                        <a:t>Total liabilities</a:t>
                      </a:r>
                      <a:endParaRPr lang="zh-CN" altLang="en-US" sz="1200" b="1"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b="1" kern="1200" baseline="0" dirty="0">
                          <a:solidFill>
                            <a:schemeClr val="dk1"/>
                          </a:solidFill>
                          <a:latin typeface="+mn-lt"/>
                          <a:ea typeface="+mn-ea"/>
                          <a:cs typeface="+mn-cs"/>
                        </a:rPr>
                        <a:t>529.2</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b="1" kern="1200" baseline="0" dirty="0">
                          <a:solidFill>
                            <a:schemeClr val="dk1"/>
                          </a:solidFill>
                          <a:latin typeface="+mn-lt"/>
                          <a:ea typeface="+mn-ea"/>
                          <a:cs typeface="+mn-cs"/>
                        </a:rPr>
                        <a:t>497.3</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1" i="0" u="none" strike="noStrike" kern="1200" dirty="0">
                          <a:solidFill>
                            <a:srgbClr val="000000"/>
                          </a:solidFill>
                          <a:effectLst/>
                          <a:latin typeface="Arial" panose="020B0604020202020204"/>
                          <a:ea typeface="+mn-ea"/>
                          <a:cs typeface="Arial" panose="020B0604020202020204"/>
                        </a:rPr>
                        <a:t>560.4</a:t>
                      </a:r>
                      <a:endParaRPr lang="en-US" sz="1200" b="1"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1" kern="1200" baseline="0">
                          <a:solidFill>
                            <a:schemeClr val="dk1"/>
                          </a:solidFill>
                          <a:latin typeface="+mn-lt"/>
                          <a:ea typeface="+mn-ea"/>
                          <a:cs typeface="+mn-cs"/>
                        </a:rPr>
                        <a:t>Total equity</a:t>
                      </a:r>
                      <a:endParaRPr lang="zh-CN" altLang="en-US" sz="1200" b="1"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b="1" kern="1200" baseline="0" dirty="0">
                          <a:solidFill>
                            <a:schemeClr val="dk1"/>
                          </a:solidFill>
                          <a:latin typeface="+mn-lt"/>
                          <a:ea typeface="+mn-ea"/>
                          <a:cs typeface="+mn-cs"/>
                        </a:rPr>
                        <a:t>5,916.3</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b="1" kern="1200" baseline="0" dirty="0">
                          <a:solidFill>
                            <a:schemeClr val="dk1"/>
                          </a:solidFill>
                          <a:latin typeface="+mn-lt"/>
                          <a:ea typeface="+mn-ea"/>
                          <a:cs typeface="+mn-cs"/>
                        </a:rPr>
                        <a:t>5,844.9</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1" i="0" u="none" strike="noStrike" kern="1200" dirty="0">
                          <a:solidFill>
                            <a:srgbClr val="000000"/>
                          </a:solidFill>
                          <a:effectLst/>
                          <a:latin typeface="Arial" panose="020B0604020202020204"/>
                          <a:ea typeface="+mn-ea"/>
                          <a:cs typeface="Arial" panose="020B0604020202020204"/>
                        </a:rPr>
                        <a:t>5,857.9</a:t>
                      </a:r>
                      <a:endParaRPr lang="en-US" sz="1200" b="1"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1">
                          <a:latin typeface="+mn-lt"/>
                        </a:rPr>
                        <a:t>Total liabilities and equity</a:t>
                      </a:r>
                      <a:endParaRPr lang="zh-CN" altLang="en-US" sz="1200" b="1"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1200" b="1" kern="1200" baseline="0" dirty="0">
                          <a:solidFill>
                            <a:schemeClr val="dk1"/>
                          </a:solidFill>
                          <a:latin typeface="+mn-lt"/>
                          <a:ea typeface="+mn-ea"/>
                          <a:cs typeface="+mn-cs"/>
                        </a:rPr>
                        <a:t>6,445.5</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1200" b="1" kern="1200" baseline="0" dirty="0">
                          <a:solidFill>
                            <a:schemeClr val="dk1"/>
                          </a:solidFill>
                          <a:latin typeface="+mn-lt"/>
                          <a:ea typeface="+mn-ea"/>
                          <a:cs typeface="+mn-cs"/>
                        </a:rPr>
                        <a:t>6,324.2</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spcBef>
                          <a:spcPts val="0"/>
                        </a:spcBef>
                        <a:spcAft>
                          <a:spcPts val="0"/>
                        </a:spcAft>
                      </a:pPr>
                      <a:r>
                        <a:rPr lang="en-US" sz="1200" b="1" i="0" u="none" strike="noStrike" kern="1200" dirty="0">
                          <a:solidFill>
                            <a:srgbClr val="000000"/>
                          </a:solidFill>
                          <a:effectLst/>
                          <a:latin typeface="Arial" panose="020B0604020202020204"/>
                          <a:ea typeface="+mn-ea"/>
                          <a:cs typeface="Arial" panose="020B0604020202020204"/>
                        </a:rPr>
                        <a:t>6,418.2</a:t>
                      </a:r>
                      <a:endParaRPr lang="en-US" sz="1200" b="1" i="0" u="none" strike="noStrike" kern="1200" dirty="0">
                        <a:solidFill>
                          <a:srgbClr val="000000"/>
                        </a:solidFill>
                        <a:effectLst/>
                        <a:latin typeface="Arial" panose="020B0604020202020204"/>
                        <a:ea typeface="+mn-ea"/>
                        <a:cs typeface="Arial" panose="020B0604020202020204"/>
                      </a:endParaRPr>
                    </a:p>
                  </a:txBody>
                  <a:tcPr marL="45720" marR="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6" name="Straight Connector 19"/>
          <p:cNvCxnSpPr>
            <a:cxnSpLocks noChangeShapeType="1"/>
          </p:cNvCxnSpPr>
          <p:nvPr/>
        </p:nvCxnSpPr>
        <p:spPr bwMode="auto">
          <a:xfrm flipV="1">
            <a:off x="5902385" y="729168"/>
            <a:ext cx="0" cy="5183374"/>
          </a:xfrm>
          <a:prstGeom prst="line">
            <a:avLst/>
          </a:prstGeom>
          <a:noFill/>
          <a:ln w="12700" algn="ctr">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19"/>
          <p:cNvCxnSpPr>
            <a:cxnSpLocks noChangeShapeType="1"/>
          </p:cNvCxnSpPr>
          <p:nvPr/>
        </p:nvCxnSpPr>
        <p:spPr bwMode="auto">
          <a:xfrm flipV="1">
            <a:off x="7207652" y="729167"/>
            <a:ext cx="0" cy="5183375"/>
          </a:xfrm>
          <a:prstGeom prst="line">
            <a:avLst/>
          </a:prstGeom>
          <a:noFill/>
          <a:ln w="12700" algn="ctr">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灯片编号占位符 2"/>
          <p:cNvSpPr>
            <a:spLocks noGrp="1"/>
          </p:cNvSpPr>
          <p:nvPr>
            <p:ph type="sldNum" sz="quarter" idx="4"/>
          </p:nvPr>
        </p:nvSpPr>
        <p:spPr>
          <a:xfrm>
            <a:off x="7388225" y="6500812"/>
            <a:ext cx="1755775" cy="357188"/>
          </a:xfrm>
        </p:spPr>
        <p:txBody>
          <a:bodyPr/>
          <a:lstStyle/>
          <a:p>
            <a:pPr algn="ctr"/>
            <a:fld id="{3C5482B9-D11D-4067-B360-F1AA9B4F5826}" type="slidenum">
              <a:rPr lang="en-US" noProof="1" smtClean="0"/>
            </a:fld>
            <a:endParaRPr lang="en-US" noProof="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Cash Flow Summary</a:t>
            </a:r>
            <a:endParaRPr lang="en-US" dirty="0"/>
          </a:p>
        </p:txBody>
      </p:sp>
      <p:graphicFrame>
        <p:nvGraphicFramePr>
          <p:cNvPr id="58" name="表格 6"/>
          <p:cNvGraphicFramePr>
            <a:graphicFrameLocks noGrp="1"/>
          </p:cNvGraphicFramePr>
          <p:nvPr>
            <p:custDataLst>
              <p:tags r:id="rId1"/>
            </p:custDataLst>
          </p:nvPr>
        </p:nvGraphicFramePr>
        <p:xfrm>
          <a:off x="363538" y="690058"/>
          <a:ext cx="8236743" cy="5179802"/>
        </p:xfrm>
        <a:graphic>
          <a:graphicData uri="http://schemas.openxmlformats.org/drawingml/2006/table">
            <a:tbl>
              <a:tblPr firstRow="1" bandRow="1">
                <a:tableStyleId>{5C22544A-7EE6-4342-B048-85BDC9FD1C3A}</a:tableStyleId>
              </a:tblPr>
              <a:tblGrid>
                <a:gridCol w="5351462"/>
                <a:gridCol w="1438275"/>
                <a:gridCol w="1447006"/>
              </a:tblGrid>
              <a:tr h="57050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0" kern="1200">
                          <a:solidFill>
                            <a:schemeClr val="tx1"/>
                          </a:solidFill>
                          <a:latin typeface="+mn-lt"/>
                          <a:ea typeface="+mn-ea"/>
                          <a:cs typeface="+mn-cs"/>
                        </a:rPr>
                        <a:t>($ in millions</a:t>
                      </a:r>
                      <a:r>
                        <a:rPr lang="en-US" altLang="zh-CN" sz="1200" b="0" kern="1200" dirty="0">
                          <a:solidFill>
                            <a:schemeClr val="tx1"/>
                          </a:solidFill>
                          <a:latin typeface="+mn-lt"/>
                          <a:ea typeface="+mn-ea"/>
                          <a:cs typeface="+mn-cs"/>
                        </a:rPr>
                        <a:t>)</a:t>
                      </a:r>
                      <a:endParaRPr lang="zh-CN" altLang="en-US" sz="1200" b="0" kern="1200" dirty="0">
                        <a:solidFill>
                          <a:schemeClr val="tx1"/>
                        </a:solidFill>
                        <a:latin typeface="+mn-lt"/>
                        <a:ea typeface="+mn-ea"/>
                        <a:cs typeface="+mn-cs"/>
                      </a:endParaRPr>
                    </a:p>
                  </a:txBody>
                  <a:tcPr marL="45720" marR="45720"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Year ended </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12/31/2025</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txBody>
                  <a:tcPr marL="45720" marR="45720"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Year ended </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12/31/2024</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txBody>
                  <a:tcPr marL="45720" marR="45720"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sz="1200" b="0" i="0" u="none" strike="noStrike" kern="1200">
                          <a:solidFill>
                            <a:srgbClr val="000000"/>
                          </a:solidFill>
                          <a:effectLst/>
                          <a:latin typeface="Arial" panose="020B0604020202020204"/>
                        </a:rPr>
                        <a:t>Net (</a:t>
                      </a:r>
                      <a:r>
                        <a:rPr lang="en-US" sz="1200" b="0" i="0" u="none" strike="noStrike" kern="1200" dirty="0">
                          <a:solidFill>
                            <a:srgbClr val="000000"/>
                          </a:solidFill>
                          <a:effectLst/>
                          <a:latin typeface="Arial" panose="020B0604020202020204"/>
                        </a:rPr>
                        <a:t>loss)/income</a:t>
                      </a:r>
                      <a:endParaRPr lang="en-US" sz="1200" b="0" i="0" u="none" strike="noStrike" dirty="0">
                        <a:effectLst/>
                        <a:latin typeface="Arial" panose="020B0604020202020204"/>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(216.6)</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dirty="0">
                          <a:effectLst/>
                          <a:latin typeface="Arial" panose="020B0604020202020204"/>
                        </a:rPr>
                        <a:t>(448.2)</a:t>
                      </a:r>
                      <a:endParaRPr lang="en-US" sz="1200" b="0" i="0" u="none" strike="noStrike" dirty="0">
                        <a:effectLst/>
                        <a:latin typeface="Arial" panose="020B0604020202020204"/>
                      </a:endParaRPr>
                    </a:p>
                  </a:txBody>
                  <a:tcPr marL="9525" marR="9525" marT="9525"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570503">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kern="1200">
                          <a:solidFill>
                            <a:schemeClr val="dk1"/>
                          </a:solidFill>
                          <a:effectLst/>
                          <a:latin typeface="+mn-lt"/>
                          <a:ea typeface="+mn-ea"/>
                          <a:cs typeface="+mn-cs"/>
                        </a:rPr>
                        <a:t>Adjustments to reconcile net income to net cash provided by operating activities</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345.7</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dirty="0">
                          <a:effectLst/>
                          <a:latin typeface="Arial" panose="020B0604020202020204"/>
                        </a:rPr>
                        <a:t>568.1</a:t>
                      </a:r>
                      <a:endParaRPr lang="en-US" sz="1200" b="0"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kern="1200">
                          <a:solidFill>
                            <a:schemeClr val="dk1"/>
                          </a:solidFill>
                          <a:effectLst/>
                          <a:latin typeface="+mn-lt"/>
                          <a:ea typeface="+mn-ea"/>
                          <a:cs typeface="+mn-cs"/>
                        </a:rPr>
                        <a:t>Changes in operating assets and liabilities</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(73.5)</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dirty="0">
                          <a:effectLst/>
                          <a:latin typeface="Arial" panose="020B0604020202020204"/>
                        </a:rPr>
                        <a:t>(555.4)</a:t>
                      </a:r>
                      <a:endParaRPr lang="en-US" sz="1200" b="0"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altLang="zh-CN" sz="1200" b="1" i="0" u="none" strike="noStrike" kern="1200">
                          <a:solidFill>
                            <a:srgbClr val="000000"/>
                          </a:solidFill>
                          <a:effectLst/>
                          <a:latin typeface="+mn-lt"/>
                        </a:rPr>
                        <a:t>Net cash (used in)/provided by operating activities </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b="1" kern="1200" dirty="0">
                          <a:solidFill>
                            <a:schemeClr val="dk1"/>
                          </a:solidFill>
                          <a:effectLst/>
                          <a:latin typeface="+mn-lt"/>
                          <a:ea typeface="+mn-ea"/>
                          <a:cs typeface="+mn-cs"/>
                        </a:rPr>
                        <a:t>56.1</a:t>
                      </a:r>
                      <a:endParaRPr lang="en-US" altLang="zh-CN" sz="1200" b="1"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1" i="0" u="none" strike="noStrike" dirty="0">
                          <a:effectLst/>
                          <a:latin typeface="Arial" panose="020B0604020202020204"/>
                        </a:rPr>
                        <a:t>(435.4)</a:t>
                      </a:r>
                      <a:endParaRPr lang="en-US" sz="1200" b="1"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2303">
                <a:tc>
                  <a:txBody>
                    <a:bodyPr/>
                    <a:lstStyle/>
                    <a:p>
                      <a:r>
                        <a:rPr lang="en-US" altLang="zh-CN" sz="1200" b="1" i="0" u="none" strike="noStrike" kern="1200">
                          <a:solidFill>
                            <a:srgbClr val="000000"/>
                          </a:solidFill>
                          <a:effectLst/>
                          <a:latin typeface="+mn-lt"/>
                          <a:ea typeface="+mn-ea"/>
                          <a:cs typeface="+mn-cs"/>
                        </a:rPr>
                        <a:t>Net cash used in provided by investing activities </a:t>
                      </a:r>
                      <a:endParaRPr lang="zh-CN" altLang="en-US" sz="1200" b="1" i="0" u="none" strike="noStrike" kern="1200" dirty="0">
                        <a:solidFill>
                          <a:srgbClr val="000000"/>
                        </a:solidFill>
                        <a:effectLst/>
                        <a:latin typeface="+mn-lt"/>
                        <a:ea typeface="+mn-ea"/>
                        <a:cs typeface="+mn-cs"/>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b="1" kern="1200" dirty="0">
                          <a:solidFill>
                            <a:schemeClr val="dk1"/>
                          </a:solidFill>
                          <a:effectLst/>
                          <a:latin typeface="+mn-lt"/>
                          <a:ea typeface="+mn-ea"/>
                          <a:cs typeface="+mn-cs"/>
                        </a:rPr>
                        <a:t>(140.7)</a:t>
                      </a:r>
                      <a:endParaRPr lang="en-US" altLang="zh-CN" sz="1200" b="1"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spcBef>
                          <a:spcPts val="0"/>
                        </a:spcBef>
                        <a:spcAft>
                          <a:spcPts val="0"/>
                        </a:spcAft>
                      </a:pPr>
                      <a:r>
                        <a:rPr lang="en-US" altLang="zh-CN" sz="1200" b="1" i="0" u="none" strike="noStrike" kern="1200" dirty="0">
                          <a:solidFill>
                            <a:schemeClr val="dk1"/>
                          </a:solidFill>
                          <a:effectLst/>
                          <a:latin typeface="Arial" panose="020B0604020202020204"/>
                          <a:ea typeface="+mn-ea"/>
                          <a:cs typeface="+mn-cs"/>
                        </a:rPr>
                        <a:t>(1,480.8)</a:t>
                      </a:r>
                      <a:endParaRPr lang="en-US" altLang="zh-CN" sz="1200" b="1" i="0" u="none" strike="noStrike" kern="1200" dirty="0">
                        <a:solidFill>
                          <a:schemeClr val="dk1"/>
                        </a:solidFill>
                        <a:effectLst/>
                        <a:latin typeface="Arial" panose="020B0604020202020204"/>
                        <a:ea typeface="+mn-ea"/>
                        <a:cs typeface="+mn-cs"/>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b="1" i="0" u="none" strike="noStrike" kern="1200">
                          <a:solidFill>
                            <a:srgbClr val="000000"/>
                          </a:solidFill>
                          <a:effectLst/>
                          <a:latin typeface="+mn-lt"/>
                        </a:rPr>
                        <a:t>Net cash used in provided by financing activities </a:t>
                      </a:r>
                      <a:endParaRPr lang="en-US" sz="1200" b="1"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b="1" kern="1200" dirty="0">
                          <a:solidFill>
                            <a:schemeClr val="dk1"/>
                          </a:solidFill>
                          <a:effectLst/>
                          <a:latin typeface="+mn-lt"/>
                          <a:ea typeface="+mn-ea"/>
                          <a:cs typeface="+mn-cs"/>
                        </a:rPr>
                        <a:t>(0.9)</a:t>
                      </a:r>
                      <a:endParaRPr lang="en-US" altLang="zh-CN" sz="1200" b="1"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1200" b="1" i="0" u="none" strike="noStrike" dirty="0">
                          <a:effectLst/>
                          <a:latin typeface="+mn-lt"/>
                        </a:rPr>
                        <a:t>(47.4)</a:t>
                      </a:r>
                      <a:endParaRPr lang="en-US" altLang="zh-CN" sz="1200" b="1" i="0" u="none" strike="noStrike" dirty="0">
                        <a:effectLst/>
                        <a:latin typeface="+mn-lt"/>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2303">
                <a:tc>
                  <a:txBody>
                    <a:bodyPr/>
                    <a:lstStyle/>
                    <a:p>
                      <a:pPr marL="0" algn="l" rtl="0" eaLnBrk="1" fontAlgn="ctr" latinLnBrk="0" hangingPunct="1">
                        <a:spcBef>
                          <a:spcPts val="0"/>
                        </a:spcBef>
                        <a:spcAft>
                          <a:spcPts val="0"/>
                        </a:spcAft>
                      </a:pPr>
                      <a:r>
                        <a:rPr lang="en-US" sz="1200" b="0" i="0" u="none" strike="noStrike" kern="1200">
                          <a:solidFill>
                            <a:srgbClr val="000000"/>
                          </a:solidFill>
                          <a:effectLst/>
                          <a:latin typeface="Arial" panose="020B0604020202020204"/>
                        </a:rPr>
                        <a:t>Effect of exchange rate changes</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27.4</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rtl="0" eaLnBrk="1" fontAlgn="b" latinLnBrk="0" hangingPunct="1">
                        <a:spcBef>
                          <a:spcPts val="0"/>
                        </a:spcBef>
                        <a:spcAft>
                          <a:spcPts val="0"/>
                        </a:spcAft>
                      </a:pPr>
                      <a:r>
                        <a:rPr lang="en-US" sz="1200" b="0" i="0" u="none" strike="noStrike" dirty="0">
                          <a:effectLst/>
                          <a:latin typeface="Arial" panose="020B0604020202020204"/>
                        </a:rPr>
                        <a:t>(46.0)</a:t>
                      </a:r>
                      <a:endParaRPr lang="en-US" sz="1200" b="0"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sz="1200" b="0" i="0" u="none" strike="noStrike" kern="1200">
                          <a:solidFill>
                            <a:srgbClr val="000000"/>
                          </a:solidFill>
                          <a:effectLst/>
                          <a:latin typeface="Arial" panose="020B0604020202020204"/>
                        </a:rPr>
                        <a:t>Net decrease in cash, cash equivalents and restricted cash</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(58.1)</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dirty="0">
                          <a:effectLst/>
                          <a:latin typeface="Arial" panose="020B0604020202020204"/>
                        </a:rPr>
                        <a:t>(2,009.6)</a:t>
                      </a:r>
                      <a:endParaRPr lang="en-US" sz="1200" b="0"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sz="1200" b="0" i="0" u="none" strike="noStrike" kern="1200" err="1">
                          <a:solidFill>
                            <a:srgbClr val="000000"/>
                          </a:solidFill>
                          <a:effectLst/>
                          <a:latin typeface="Arial" panose="020B0604020202020204"/>
                        </a:rPr>
                        <a:t>Cash</a:t>
                      </a:r>
                      <a:r>
                        <a:rPr lang="en-US" sz="1200" b="0" i="0" u="none" strike="noStrike" kern="1200">
                          <a:solidFill>
                            <a:srgbClr val="000000"/>
                          </a:solidFill>
                          <a:effectLst/>
                          <a:latin typeface="Arial" panose="020B0604020202020204"/>
                        </a:rPr>
                        <a:t>, cash equivalents and restricted cash at the beginning of the</a:t>
                      </a:r>
                      <a:r>
                        <a:rPr lang="en-US" sz="1200" b="0" i="0" u="none" strike="noStrike" kern="1200" baseline="0">
                          <a:solidFill>
                            <a:srgbClr val="000000"/>
                          </a:solidFill>
                          <a:effectLst/>
                          <a:latin typeface="Arial" panose="020B0604020202020204"/>
                        </a:rPr>
                        <a:t> period</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1,038.3</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dirty="0">
                          <a:effectLst/>
                          <a:latin typeface="Arial" panose="020B0604020202020204"/>
                        </a:rPr>
                        <a:t>3,048.0</a:t>
                      </a:r>
                      <a:endParaRPr lang="en-US" sz="1200" b="0"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altLang="zh-CN" sz="1200" b="0" i="0" u="none" strike="noStrike" kern="1200" err="1">
                          <a:solidFill>
                            <a:srgbClr val="000000"/>
                          </a:solidFill>
                          <a:effectLst/>
                          <a:latin typeface="+mn-lt"/>
                        </a:rPr>
                        <a:t>Cash</a:t>
                      </a:r>
                      <a:r>
                        <a:rPr lang="en-US" altLang="zh-CN" sz="1200" b="0" i="0" u="none" strike="noStrike" kern="1200">
                          <a:solidFill>
                            <a:srgbClr val="000000"/>
                          </a:solidFill>
                          <a:effectLst/>
                          <a:latin typeface="+mn-lt"/>
                        </a:rPr>
                        <a:t>, cash equivalents and restricted cash </a:t>
                      </a:r>
                      <a:r>
                        <a:rPr lang="en-US" sz="1200" b="0" i="0" u="none" strike="noStrike" kern="1200">
                          <a:solidFill>
                            <a:srgbClr val="000000"/>
                          </a:solidFill>
                          <a:effectLst/>
                          <a:latin typeface="Arial" panose="020B0604020202020204"/>
                        </a:rPr>
                        <a:t>at the end of the period</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980.3</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dirty="0">
                          <a:effectLst/>
                          <a:latin typeface="Arial" panose="020B0604020202020204"/>
                        </a:rPr>
                        <a:t>1,038.3</a:t>
                      </a:r>
                      <a:endParaRPr lang="en-US" sz="1200" b="0" i="0" u="none" strike="noStrike" dirty="0">
                        <a:effectLst/>
                        <a:latin typeface="Arial" panose="020B0604020202020204"/>
                      </a:endParaRPr>
                    </a:p>
                  </a:txBody>
                  <a:tcPr marL="9525" marR="9525" marT="9525"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灯片编号占位符 2"/>
          <p:cNvSpPr>
            <a:spLocks noGrp="1"/>
          </p:cNvSpPr>
          <p:nvPr>
            <p:ph type="sldNum" sz="quarter" idx="4"/>
          </p:nvPr>
        </p:nvSpPr>
        <p:spPr>
          <a:xfrm>
            <a:off x="7388225" y="6500812"/>
            <a:ext cx="1755775" cy="357188"/>
          </a:xfrm>
        </p:spPr>
        <p:txBody>
          <a:bodyPr/>
          <a:lstStyle/>
          <a:p>
            <a:pPr algn="ctr"/>
            <a:fld id="{3C5482B9-D11D-4067-B360-F1AA9B4F5826}" type="slidenum">
              <a:rPr lang="en-US" noProof="1" smtClean="0"/>
            </a:fld>
            <a:endParaRPr lang="en-US" noProof="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3C5482B9-D11D-4067-B360-F1AA9B4F5826}" type="slidenum">
              <a:rPr lang="en-US" noProof="1" smtClean="0"/>
            </a:fld>
            <a:endParaRPr lang="en-US" noProof="1"/>
          </a:p>
        </p:txBody>
      </p:sp>
      <p:graphicFrame>
        <p:nvGraphicFramePr>
          <p:cNvPr id="3" name="表格 2"/>
          <p:cNvGraphicFramePr>
            <a:graphicFrameLocks noGrp="1"/>
          </p:cNvGraphicFramePr>
          <p:nvPr>
            <p:custDataLst>
              <p:tags r:id="rId1"/>
            </p:custDataLst>
          </p:nvPr>
        </p:nvGraphicFramePr>
        <p:xfrm>
          <a:off x="594907" y="855009"/>
          <a:ext cx="8008404" cy="2203151"/>
        </p:xfrm>
        <a:graphic>
          <a:graphicData uri="http://schemas.openxmlformats.org/drawingml/2006/table">
            <a:tbl>
              <a:tblPr>
                <a:tableStyleId>{5C22544A-7EE6-4342-B048-85BDC9FD1C3A}</a:tableStyleId>
              </a:tblPr>
              <a:tblGrid>
                <a:gridCol w="4072959"/>
                <a:gridCol w="164419"/>
                <a:gridCol w="1207948"/>
                <a:gridCol w="164419"/>
                <a:gridCol w="1148280"/>
                <a:gridCol w="164419"/>
                <a:gridCol w="1085960"/>
              </a:tblGrid>
              <a:tr h="201930">
                <a:tc>
                  <a:txBody>
                    <a:bodyPr/>
                    <a:lstStyle/>
                    <a:p>
                      <a:pPr marL="0" marR="0" algn="l">
                        <a:spcBef>
                          <a:spcPts val="0"/>
                        </a:spcBef>
                        <a:spcAft>
                          <a:spcPts val="0"/>
                        </a:spcAft>
                      </a:pPr>
                      <a:r>
                        <a:rPr lang="en-US" altLang="zh-CN" sz="1200" kern="100">
                          <a:effectLst/>
                          <a:latin typeface="+mj-lt"/>
                          <a:ea typeface="宋体" panose="02010600030101010101" pitchFamily="2" charset="-122"/>
                          <a:cs typeface="+mj-lt"/>
                        </a:rPr>
                        <a:t>$ </a:t>
                      </a:r>
                      <a:r>
                        <a:rPr lang="zh-CN" altLang="en-US" sz="1200" kern="100">
                          <a:effectLst/>
                          <a:latin typeface="+mj-lt"/>
                          <a:ea typeface="宋体" panose="02010600030101010101" pitchFamily="2" charset="-122"/>
                          <a:cs typeface="+mj-lt"/>
                        </a:rPr>
                        <a:t>in thousands</a:t>
                      </a:r>
                      <a:endParaRPr lang="zh-CN" altLang="en-US" sz="1200" kern="100" dirty="0">
                        <a:effectLst/>
                        <a:latin typeface="+mj-lt"/>
                        <a:ea typeface="宋体" panose="02010600030101010101" pitchFamily="2" charset="-122"/>
                        <a:cs typeface="+mj-lt"/>
                      </a:endParaRPr>
                    </a:p>
                  </a:txBody>
                  <a:tcPr marL="68580" marR="68580">
                    <a:solidFill>
                      <a:schemeClr val="bg1">
                        <a:lumMod val="85000"/>
                      </a:schemeClr>
                    </a:solidFill>
                  </a:tcPr>
                </a:tc>
                <a:tc gridSpan="6">
                  <a:txBody>
                    <a:bodyPr/>
                    <a:lstStyle/>
                    <a:p>
                      <a:pPr marL="0" marR="0" algn="ctr">
                        <a:spcBef>
                          <a:spcPts val="0"/>
                        </a:spcBef>
                        <a:spcAft>
                          <a:spcPts val="0"/>
                        </a:spcAft>
                      </a:pPr>
                      <a:r>
                        <a:rPr lang="en-US" sz="1200" b="1" kern="0">
                          <a:solidFill>
                            <a:schemeClr val="tx2"/>
                          </a:solidFill>
                          <a:effectLst/>
                        </a:rPr>
                        <a:t>3 months Ended</a:t>
                      </a:r>
                      <a:endParaRPr lang="en-US" sz="1200" b="1" kern="100" dirty="0">
                        <a:solidFill>
                          <a:schemeClr val="tx2"/>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hMerge="1">
                  <a:tcPr/>
                </a:tc>
                <a:tc hMerge="1">
                  <a:tcPr/>
                </a:tc>
                <a:tc hMerge="1">
                  <a:tcPr/>
                </a:tc>
                <a:tc hMerge="1">
                  <a:tcPr/>
                </a:tc>
                <a:tc hMerge="1">
                  <a:tcPr/>
                </a:tc>
              </a:tr>
              <a:tr h="282911">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sz="1200" kern="100" dirty="0">
                          <a:effectLst/>
                        </a:rPr>
                        <a:t>Dec. 31, 2025</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sz="1200" kern="100" dirty="0">
                          <a:effectLst/>
                        </a:rPr>
                        <a:t>Sep. 30, 2025</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altLang="zh-CN" sz="1200" kern="100" dirty="0">
                          <a:effectLst/>
                        </a:rPr>
                        <a:t>Dec. 31, 2024</a:t>
                      </a:r>
                      <a:endParaRPr lang="en-US"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201930">
                <a:tc>
                  <a:txBody>
                    <a:bodyPr/>
                    <a:lstStyle/>
                    <a:p>
                      <a:pPr marL="127000" marR="0" indent="-127000" algn="l">
                        <a:spcBef>
                          <a:spcPts val="0"/>
                        </a:spcBef>
                        <a:spcAft>
                          <a:spcPts val="0"/>
                        </a:spcAft>
                      </a:pPr>
                      <a:r>
                        <a:rPr lang="en-US" sz="1200" kern="0">
                          <a:effectLst/>
                        </a:rPr>
                        <a:t>Net (</a:t>
                      </a:r>
                      <a:r>
                        <a:rPr lang="en-US" sz="1200" kern="0" dirty="0">
                          <a:effectLst/>
                        </a:rPr>
                        <a:t>loss)/income</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(9,861)</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(14,844)</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(241,513)</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r>
              <a:tr h="201930">
                <a:tc>
                  <a:txBody>
                    <a:bodyPr/>
                    <a:lstStyle/>
                    <a:p>
                      <a:pPr marL="0" marR="0" algn="l">
                        <a:spcBef>
                          <a:spcPts val="0"/>
                        </a:spcBef>
                        <a:spcAft>
                          <a:spcPts val="0"/>
                        </a:spcAft>
                      </a:pPr>
                      <a:r>
                        <a:rPr lang="en-US" sz="1200" kern="100">
                          <a:effectLst/>
                        </a:rPr>
                        <a:t>Income tax (</a:t>
                      </a:r>
                      <a:r>
                        <a:rPr lang="en-US" sz="1200" kern="100" dirty="0">
                          <a:effectLst/>
                        </a:rPr>
                        <a:t>benefit)/expense</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(3,546)</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2,958</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(48,973)</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r>
              <a:tr h="0">
                <a:tc>
                  <a:txBody>
                    <a:bodyPr/>
                    <a:lstStyle/>
                    <a:p>
                      <a:pPr marL="0" marR="0" algn="l">
                        <a:spcBef>
                          <a:spcPts val="0"/>
                        </a:spcBef>
                        <a:spcAft>
                          <a:spcPts val="0"/>
                        </a:spcAft>
                      </a:pPr>
                      <a:r>
                        <a:rPr lang="en-US" sz="1200" kern="100">
                          <a:effectLst/>
                        </a:rPr>
                        <a:t>Interest </a:t>
                      </a:r>
                      <a:r>
                        <a:rPr lang="en-US" sz="1200" kern="100">
                          <a:effectLst/>
                          <a:sym typeface="+mn-ea"/>
                        </a:rPr>
                        <a:t>income</a:t>
                      </a:r>
                      <a:r>
                        <a:rPr lang="en-US" sz="1200" kern="100">
                          <a:effectLst/>
                        </a:rPr>
                        <a:t>, net</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(1,821)</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(2,944)</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(7,620)</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r>
              <a:tr h="191770">
                <a:tc>
                  <a:txBody>
                    <a:bodyPr/>
                    <a:lstStyle/>
                    <a:p>
                      <a:pPr marL="0" marR="0" algn="l">
                        <a:spcBef>
                          <a:spcPts val="0"/>
                        </a:spcBef>
                        <a:spcAft>
                          <a:spcPts val="0"/>
                        </a:spcAft>
                      </a:pPr>
                      <a:r>
                        <a:rPr lang="en-US" sz="1200" kern="100">
                          <a:effectLst/>
                        </a:rPr>
                        <a:t>Depreciation &amp; Amortization</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67,776</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60,595</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63,036</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r>
              <a:tr h="0">
                <a:tc>
                  <a:txBody>
                    <a:bodyPr/>
                    <a:lstStyle/>
                    <a:p>
                      <a:pPr marL="0" marR="0" algn="l">
                        <a:spcBef>
                          <a:spcPts val="0"/>
                        </a:spcBef>
                        <a:spcAft>
                          <a:spcPts val="0"/>
                        </a:spcAft>
                      </a:pPr>
                      <a:r>
                        <a:rPr lang="en-US" sz="1200" b="1" kern="0">
                          <a:effectLst/>
                        </a:rPr>
                        <a:t>EBITDA (</a:t>
                      </a:r>
                      <a:r>
                        <a:rPr lang="en-US" sz="1200" b="1" kern="0" dirty="0">
                          <a:effectLst/>
                        </a:rPr>
                        <a:t>non-GAAP)</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52,548</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45,765</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(235,070)</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r>
              <a:tr h="201930">
                <a:tc>
                  <a:txBody>
                    <a:bodyPr/>
                    <a:lstStyle/>
                    <a:p>
                      <a:pPr marL="127000" marR="0" indent="-127000" algn="l">
                        <a:spcBef>
                          <a:spcPts val="0"/>
                        </a:spcBef>
                        <a:spcAft>
                          <a:spcPts val="0"/>
                        </a:spcAft>
                      </a:pPr>
                      <a:r>
                        <a:rPr lang="en-US" sz="1200" b="1" kern="0">
                          <a:effectLst/>
                        </a:rPr>
                        <a:t>EBITDA margin</a:t>
                      </a:r>
                      <a:r>
                        <a:rPr lang="en-US" sz="1200" b="1" kern="100">
                          <a:effectLst/>
                        </a:rPr>
                        <a:t> </a:t>
                      </a:r>
                      <a:r>
                        <a:rPr lang="en-US" sz="1200" b="1" kern="0">
                          <a:effectLst/>
                        </a:rPr>
                        <a:t>(</a:t>
                      </a:r>
                      <a:r>
                        <a:rPr lang="en-US" sz="1200" b="1" kern="0" dirty="0">
                          <a:effectLst/>
                        </a:rPr>
                        <a:t>non-GAAP)</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23.7%</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18.7%</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(120.3)%</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r>
            </a:tbl>
          </a:graphicData>
        </a:graphic>
      </p:graphicFrame>
      <p:graphicFrame>
        <p:nvGraphicFramePr>
          <p:cNvPr id="5" name="表格 4"/>
          <p:cNvGraphicFramePr>
            <a:graphicFrameLocks noGrp="1"/>
          </p:cNvGraphicFramePr>
          <p:nvPr>
            <p:custDataLst>
              <p:tags r:id="rId2"/>
            </p:custDataLst>
          </p:nvPr>
        </p:nvGraphicFramePr>
        <p:xfrm>
          <a:off x="594908" y="3371265"/>
          <a:ext cx="8008404" cy="2286000"/>
        </p:xfrm>
        <a:graphic>
          <a:graphicData uri="http://schemas.openxmlformats.org/drawingml/2006/table">
            <a:tbl>
              <a:tblPr>
                <a:tableStyleId>{5C22544A-7EE6-4342-B048-85BDC9FD1C3A}</a:tableStyleId>
              </a:tblPr>
              <a:tblGrid>
                <a:gridCol w="4050950"/>
                <a:gridCol w="162560"/>
                <a:gridCol w="1218630"/>
                <a:gridCol w="164419"/>
                <a:gridCol w="1160866"/>
                <a:gridCol w="164419"/>
                <a:gridCol w="1086560"/>
              </a:tblGrid>
              <a:tr h="249045">
                <a:tc>
                  <a:txBody>
                    <a:bodyPr/>
                    <a:lstStyle/>
                    <a:p>
                      <a:pPr marL="0" marR="0" algn="l">
                        <a:spcBef>
                          <a:spcPts val="0"/>
                        </a:spcBef>
                        <a:spcAft>
                          <a:spcPts val="0"/>
                        </a:spcAft>
                      </a:pPr>
                      <a:r>
                        <a:rPr lang="en-US" altLang="zh-CN" sz="1200" kern="100">
                          <a:effectLst/>
                          <a:latin typeface="+mj-lt"/>
                          <a:ea typeface="宋体" panose="02010600030101010101" pitchFamily="2" charset="-122"/>
                          <a:cs typeface="+mj-lt"/>
                          <a:sym typeface="+mn-ea"/>
                        </a:rPr>
                        <a:t>$ </a:t>
                      </a:r>
                      <a:r>
                        <a:rPr lang="zh-CN" altLang="en-US" sz="1200" kern="100">
                          <a:effectLst/>
                          <a:latin typeface="+mj-lt"/>
                          <a:ea typeface="宋体" panose="02010600030101010101" pitchFamily="2" charset="-122"/>
                          <a:cs typeface="+mj-lt"/>
                          <a:sym typeface="+mn-ea"/>
                        </a:rPr>
                        <a:t>in thousands</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gridSpan="6">
                  <a:txBody>
                    <a:bodyPr/>
                    <a:lstStyle/>
                    <a:p>
                      <a:pPr marL="0" marR="0" algn="ctr">
                        <a:spcBef>
                          <a:spcPts val="0"/>
                        </a:spcBef>
                        <a:spcAft>
                          <a:spcPts val="0"/>
                        </a:spcAft>
                      </a:pPr>
                      <a:r>
                        <a:rPr lang="en-US" sz="1200" b="1" kern="0">
                          <a:solidFill>
                            <a:schemeClr val="tx2"/>
                          </a:solidFill>
                          <a:effectLst/>
                        </a:rPr>
                        <a:t>3 months Ended</a:t>
                      </a:r>
                      <a:endParaRPr lang="en-US" sz="1200" b="1" kern="100" dirty="0">
                        <a:solidFill>
                          <a:schemeClr val="tx2"/>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hMerge="1">
                  <a:tcPr/>
                </a:tc>
                <a:tc hMerge="1">
                  <a:tcPr/>
                </a:tc>
                <a:tc hMerge="1">
                  <a:tcPr/>
                </a:tc>
                <a:tc hMerge="1">
                  <a:tcPr/>
                </a:tc>
                <a:tc hMerge="1">
                  <a:tcPr/>
                </a:tc>
              </a:tr>
              <a:tr h="249045">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sz="1200" kern="100" dirty="0">
                          <a:effectLst/>
                        </a:rPr>
                        <a:t>Dec. 31, 2025</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sz="1200" kern="100" dirty="0">
                          <a:effectLst/>
                        </a:rPr>
                        <a:t>Sep. 30, 2025</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altLang="zh-CN" sz="1200" kern="100" dirty="0">
                          <a:effectLst/>
                        </a:rPr>
                        <a:t>Dec. 31, 2024</a:t>
                      </a:r>
                      <a:endParaRPr lang="en-US"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415076">
                <a:tc>
                  <a:txBody>
                    <a:bodyPr/>
                    <a:lstStyle/>
                    <a:p>
                      <a:pPr marL="127000" marR="0" indent="-127000" algn="l">
                        <a:spcBef>
                          <a:spcPts val="0"/>
                        </a:spcBef>
                        <a:spcAft>
                          <a:spcPts val="0"/>
                        </a:spcAft>
                      </a:pPr>
                      <a:r>
                        <a:rPr lang="en-US" sz="1200" kern="0">
                          <a:effectLst/>
                        </a:rPr>
                        <a:t>Net loss attributable to Daqo New Energy Corp. shareholders</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(7,280)</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(14,918)</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(180,182)</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r>
              <a:tr h="249045">
                <a:tc>
                  <a:txBody>
                    <a:bodyPr/>
                    <a:lstStyle/>
                    <a:p>
                      <a:pPr marL="0" marR="0" algn="l">
                        <a:spcBef>
                          <a:spcPts val="0"/>
                        </a:spcBef>
                        <a:spcAft>
                          <a:spcPts val="0"/>
                        </a:spcAft>
                      </a:pPr>
                      <a:r>
                        <a:rPr lang="en-US" sz="1200" kern="0">
                          <a:effectLst/>
                        </a:rPr>
                        <a:t>Share-based compensation</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18,605</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9,532</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r>
              <a:tr h="415076">
                <a:tc>
                  <a:txBody>
                    <a:bodyPr/>
                    <a:lstStyle/>
                    <a:p>
                      <a:pPr marL="0" marR="0" algn="l">
                        <a:spcBef>
                          <a:spcPts val="0"/>
                        </a:spcBef>
                        <a:spcAft>
                          <a:spcPts val="0"/>
                        </a:spcAft>
                      </a:pPr>
                      <a:r>
                        <a:rPr lang="en-US" sz="1200" b="1" kern="0">
                          <a:effectLst/>
                        </a:rPr>
                        <a:t>Adjusted net (</a:t>
                      </a:r>
                      <a:r>
                        <a:rPr lang="en-US" sz="1200" b="1" kern="0" dirty="0">
                          <a:effectLst/>
                        </a:rPr>
                        <a:t>loss</a:t>
                      </a:r>
                      <a:r>
                        <a:rPr lang="en-US" sz="1200" b="1" kern="0">
                          <a:effectLst/>
                        </a:rPr>
                        <a:t>)/income (non-GAAP) attributable to Daqo New Energy Corp. shareholders</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(7,280)</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3,687</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(170,650)</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r>
              <a:tr h="249045">
                <a:tc>
                  <a:txBody>
                    <a:bodyPr/>
                    <a:lstStyle/>
                    <a:p>
                      <a:pPr marL="0" marR="0" algn="l">
                        <a:spcBef>
                          <a:spcPts val="0"/>
                        </a:spcBef>
                        <a:spcAft>
                          <a:spcPts val="0"/>
                        </a:spcAft>
                      </a:pPr>
                      <a:r>
                        <a:rPr lang="en-US" sz="1200" b="1" kern="0">
                          <a:effectLst/>
                        </a:rPr>
                        <a:t>Adjusted (</a:t>
                      </a:r>
                      <a:r>
                        <a:rPr lang="en-US" sz="1200" b="1" kern="0" dirty="0">
                          <a:effectLst/>
                        </a:rPr>
                        <a:t>loss</a:t>
                      </a:r>
                      <a:r>
                        <a:rPr lang="en-US" sz="1200" b="1" kern="0">
                          <a:effectLst/>
                        </a:rPr>
                        <a:t>)/earnings per basic ADS* (</a:t>
                      </a:r>
                      <a:r>
                        <a:rPr lang="en-US" sz="1200" b="1" kern="0" dirty="0">
                          <a:effectLst/>
                        </a:rPr>
                        <a:t>non-GAAP)</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(0.11)</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0.05</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(2.56)</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r>
              <a:tr h="249045">
                <a:tc>
                  <a:txBody>
                    <a:bodyPr/>
                    <a:lstStyle/>
                    <a:p>
                      <a:pPr marL="0" marR="0" algn="l">
                        <a:spcBef>
                          <a:spcPts val="0"/>
                        </a:spcBef>
                        <a:spcAft>
                          <a:spcPts val="0"/>
                        </a:spcAft>
                      </a:pPr>
                      <a:r>
                        <a:rPr lang="en-US" sz="1200" kern="0">
                          <a:effectLst/>
                        </a:rPr>
                        <a:t>Adjusted (</a:t>
                      </a:r>
                      <a:r>
                        <a:rPr lang="en-US" sz="1200" kern="0" dirty="0">
                          <a:effectLst/>
                        </a:rPr>
                        <a:t>loss</a:t>
                      </a:r>
                      <a:r>
                        <a:rPr lang="en-US" sz="1200" kern="0">
                          <a:effectLst/>
                        </a:rPr>
                        <a:t>)/earnings per diluted ADS* (</a:t>
                      </a:r>
                      <a:r>
                        <a:rPr lang="en-US" sz="1200" kern="0" dirty="0">
                          <a:effectLst/>
                        </a:rPr>
                        <a:t>non-GAAP)</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nchor="b">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(0.11)</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0.05</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(2.56)</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r>
            </a:tbl>
          </a:graphicData>
        </a:graphic>
      </p:graphicFrame>
      <p:sp>
        <p:nvSpPr>
          <p:cNvPr id="4" name="Title 1"/>
          <p:cNvSpPr txBox="1"/>
          <p:nvPr/>
        </p:nvSpPr>
        <p:spPr>
          <a:xfrm>
            <a:off x="449263" y="190500"/>
            <a:ext cx="8247888" cy="350865"/>
          </a:xfrm>
          <a:prstGeom prst="rect">
            <a:avLst/>
          </a:prstGeom>
        </p:spPr>
        <p:txBody>
          <a:bodyPr/>
          <a:lstStyle>
            <a:lvl1pPr algn="l" defTabSz="914400" rtl="0" eaLnBrk="1" latinLnBrk="0" hangingPunct="1">
              <a:lnSpc>
                <a:spcPct val="95000"/>
              </a:lnSpc>
              <a:spcBef>
                <a:spcPct val="0"/>
              </a:spcBef>
              <a:buNone/>
              <a:defRPr sz="2400" b="1" kern="1200">
                <a:solidFill>
                  <a:schemeClr val="accent1"/>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47F36"/>
                </a:solidFill>
                <a:effectLst/>
                <a:uLnTx/>
                <a:uFillTx/>
                <a:latin typeface="Arial" panose="020B0604020202020204" pitchFamily="34" charset="0"/>
                <a:ea typeface="宋体" panose="02010600030101010101" pitchFamily="2" charset="-122"/>
                <a:cs typeface="+mn-cs"/>
              </a:rPr>
              <a:t>Non-GAAP Reconciliation</a:t>
            </a:r>
            <a:endParaRPr kumimoji="0" lang="en-US" altLang="zh-CN" sz="1800" b="1" i="0" u="none" strike="noStrike" kern="1200" cap="none" spc="0" normalizeH="0" baseline="0" noProof="0" dirty="0">
              <a:ln>
                <a:noFill/>
              </a:ln>
              <a:solidFill>
                <a:srgbClr val="F47F3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solidFill>
                  <a:srgbClr val="F47F36"/>
                </a:solidFill>
              </a:rPr>
              <a:t>Use of Non-GAAP financial measures</a:t>
            </a:r>
            <a:endParaRPr lang="en-US" dirty="0">
              <a:solidFill>
                <a:srgbClr val="F47F36"/>
              </a:solidFill>
            </a:endParaRPr>
          </a:p>
        </p:txBody>
      </p:sp>
      <p:sp>
        <p:nvSpPr>
          <p:cNvPr id="5" name="TextBox 4"/>
          <p:cNvSpPr txBox="1"/>
          <p:nvPr/>
        </p:nvSpPr>
        <p:spPr>
          <a:xfrm>
            <a:off x="328613" y="751344"/>
            <a:ext cx="8244713" cy="4799775"/>
          </a:xfrm>
          <a:prstGeom prst="rect">
            <a:avLst/>
          </a:prstGeom>
          <a:noFill/>
        </p:spPr>
        <p:txBody>
          <a:bodyPr wrap="square" rtlCol="0">
            <a:spAutoFit/>
          </a:bodyPr>
          <a:lstStyle/>
          <a:p>
            <a:pPr algn="just">
              <a:lnSpc>
                <a:spcPct val="100000"/>
              </a:lnSpc>
            </a:pPr>
            <a:r>
              <a:rPr lang="en-US" altLang="zh-CN" sz="1400" kern="100">
                <a:effectLst/>
                <a:latin typeface="Arial" panose="020B0604020202020204" pitchFamily="34" charset="0"/>
                <a:ea typeface="宋体" panose="02010600030101010101" pitchFamily="2" charset="-122"/>
                <a:cs typeface="Times New Roman" panose="02020603050405020304" pitchFamily="18" charset="0"/>
              </a:rPr>
              <a:t>To supplement Daqo New Energy’s consolidated financial results presented in accordance with United States Generally Accepted Accounting Principles (“US GAAP”), the Company uses certain non-GAAP financial measures that are adjusted for certain items from the most directly comparable GAAP measures including earnings before interest, taxes, depreciation and amortization ("EBITDA") and EBITDA margin (which represents the proportion of EBITDA in revenues). Our management believes that each of these non-GAAP measures is useful to investors, enabling them to better assess changes in key element of the Company's results of operations across different reporting periods on a consistent basis, independent of certain items as described below. Thus, our management believes that, used in conjunction with US GAAP financial measures, these non-GAAP financial measures provide investors with meaningful supplemental information to assess the Company's operating results in a manner that is focused on its ongoing, core operating performance. Our management uses these non-GAAP measures internally to assess the business, its financial performance, current and historical results, as well as for strategic decision-making and forecasting future results. Given our management's use of these non-GAAP measures, the Company believes these measures are important to investors in understanding the Company's operating results as seen through the eyes of our management. These non-GAAP measures are not prepared in accordance with US GAAP or intended to be considered in isolation or as a substitute for the financial information prepared and presented in accordance with US GAAP; the non-GAAP measures should be reviewed together with the US GAAP measures, and may be different from non-GAAP measures used by other companies</a:t>
            </a:r>
            <a:r>
              <a:rPr lang="en-US" altLang="zh-CN" sz="1400" kern="100" dirty="0">
                <a:effectLst/>
                <a:latin typeface="Arial" panose="020B0604020202020204" pitchFamily="34" charset="0"/>
                <a:ea typeface="宋体" panose="02010600030101010101" pitchFamily="2" charset="-122"/>
                <a:cs typeface="Times New Roman" panose="02020603050405020304" pitchFamily="18" charset="0"/>
              </a:rPr>
              <a:t>.</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400" kern="100">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1400">
                <a:latin typeface="+mn-lt"/>
              </a:rPr>
              <a:t> </a:t>
            </a:r>
            <a:endParaRPr lang="zh-CN" altLang="zh-CN" sz="1400" dirty="0">
              <a:latin typeface="+mn-lt"/>
            </a:endParaRPr>
          </a:p>
          <a:p>
            <a:pPr algn="l"/>
            <a:endParaRPr kumimoji="0" lang="zh-CN" altLang="en-US" sz="14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p:txBody>
      </p:sp>
      <p:sp>
        <p:nvSpPr>
          <p:cNvPr id="3" name="灯片编号占位符 2"/>
          <p:cNvSpPr>
            <a:spLocks noGrp="1"/>
          </p:cNvSpPr>
          <p:nvPr>
            <p:ph type="sldNum" sz="quarter" idx="4"/>
          </p:nvPr>
        </p:nvSpPr>
        <p:spPr>
          <a:xfrm>
            <a:off x="7388225" y="6488906"/>
            <a:ext cx="1755775" cy="357188"/>
          </a:xfrm>
        </p:spPr>
        <p:txBody>
          <a:bodyPr/>
          <a:lstStyle/>
          <a:p>
            <a:pPr algn="ctr"/>
            <a:fld id="{3C5482B9-D11D-4067-B360-F1AA9B4F5826}" type="slidenum">
              <a:rPr lang="en-US" noProof="1" smtClean="0"/>
            </a:fld>
            <a:endParaRPr lang="en-US" noProof="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Number" descr="AQAAAAAQAONMcRNT3uJBngXBJumajLpZLNN2VI0MoU51RbxdWbCpuJe5jVqOI9P0QPzMo31r7A4CPF4Qax+i6GwH0KuTKF3FCsM9rrkOoeWmbBkcd5VF2jGANVUOqgbAZ2gZVkSY3Rtkw0U78m48oteZ1G6WHRyDHnXLlCFkPl1VU/m8yC7pva8BKY6kVBQ1Fk+WUZD1hsNQCD2Vklt0tp97bcLGlcdIic9IZJISyGoM29nq8sASAvvs7+rEFm+xWgzIa3ttGw=="/>
          <p:cNvSpPr>
            <a:spLocks noGrp="1"/>
          </p:cNvSpPr>
          <p:nvPr>
            <p:ph type="sldNum" sz="quarter" idx="4"/>
          </p:nvPr>
        </p:nvSpPr>
        <p:spPr/>
        <p:txBody>
          <a:bodyPr/>
          <a:lstStyle/>
          <a:p>
            <a:fld id="{3C5482B9-D11D-4067-B360-F1AA9B4F5826}" type="slidenum">
              <a:rPr lang="en-US" noProof="1" smtClean="0"/>
            </a:fld>
            <a:endParaRPr lang="en-US" noProof="1"/>
          </a:p>
        </p:txBody>
      </p:sp>
      <p:pic>
        <p:nvPicPr>
          <p:cNvPr id="55" name="Picture 5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788" y="2531619"/>
            <a:ext cx="3648075" cy="454539"/>
          </a:xfrm>
          <a:prstGeom prst="rect">
            <a:avLst/>
          </a:prstGeom>
        </p:spPr>
      </p:pic>
      <p:sp>
        <p:nvSpPr>
          <p:cNvPr id="57" name="Title" descr="Text Box: Flysheet heading"/>
          <p:cNvSpPr txBox="1">
            <a:spLocks noChangeArrowheads="1"/>
          </p:cNvSpPr>
          <p:nvPr/>
        </p:nvSpPr>
        <p:spPr bwMode="gray">
          <a:xfrm>
            <a:off x="454025" y="4031416"/>
            <a:ext cx="8239125"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noAutofit/>
          </a:bodyPr>
          <a:lstStyle>
            <a:lvl1pPr algn="l" defTabSz="914400" rtl="0" eaLnBrk="1" latinLnBrk="0" hangingPunct="1">
              <a:lnSpc>
                <a:spcPct val="95000"/>
              </a:lnSpc>
              <a:spcBef>
                <a:spcPct val="0"/>
              </a:spcBef>
              <a:buNone/>
              <a:defRPr sz="2400" b="1" kern="1200">
                <a:solidFill>
                  <a:schemeClr val="accent1"/>
                </a:solidFill>
                <a:latin typeface="+mj-lt"/>
                <a:ea typeface="+mj-ea"/>
                <a:cs typeface="+mn-cs"/>
              </a:defRPr>
            </a:lvl1pPr>
          </a:lstStyle>
          <a:p>
            <a:pPr algn="ctr" fontAlgn="auto">
              <a:spcAft>
                <a:spcPts val="0"/>
              </a:spcAft>
              <a:buClrTx/>
            </a:pPr>
            <a:r>
              <a:rPr lang="zh-CN" altLang="en-US" sz="4400">
                <a:solidFill>
                  <a:srgbClr val="F47F36"/>
                </a:solidFill>
              </a:rPr>
              <a:t>  </a:t>
            </a:r>
            <a:r>
              <a:rPr lang="en-US" altLang="zh-CN" sz="4400">
                <a:solidFill>
                  <a:srgbClr val="F47F36"/>
                </a:solidFill>
              </a:rPr>
              <a:t>Thank you</a:t>
            </a:r>
            <a:r>
              <a:rPr lang="en-US" altLang="zh-CN" sz="4400" dirty="0">
                <a:solidFill>
                  <a:srgbClr val="F47F36"/>
                </a:solidFill>
              </a:rPr>
              <a:t>!</a:t>
            </a:r>
            <a:endParaRPr lang="en-US" altLang="zh-CN" sz="4400" dirty="0">
              <a:solidFill>
                <a:srgbClr val="F47F36"/>
              </a:solidFill>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5" name="SlideTitle" descr="&lt;tags&gt;&lt;tag n=&quot;TagName&quot; v=&quot;SlideTitle&quot; /&gt;&lt;tag n=&quot;Top&quot; v=&quot;32&quot; /&gt;&lt;tag n=&quot;Left&quot; v=&quot;35.37504&quot; /&gt;&lt;tag n=&quot;Height&quot; v=&quot;27.37504&quot; /&gt;&lt;tag n=&quot;Width&quot; v=&quot;568.5&quot; /&gt;&lt;/tags&gt;"/>
          <p:cNvSpPr>
            <a:spLocks noGrp="1" noChangeArrowheads="1"/>
          </p:cNvSpPr>
          <p:nvPr>
            <p:ph type="title"/>
          </p:nvPr>
        </p:nvSpPr>
        <p:spPr>
          <a:xfrm>
            <a:off x="449263" y="190500"/>
            <a:ext cx="8247888" cy="701731"/>
          </a:xfrm>
        </p:spPr>
        <p:txBody>
          <a:bodyPr/>
          <a:lstStyle/>
          <a:p>
            <a:r>
              <a:rPr lang="en-US" altLang="zh-CN">
                <a:ea typeface="MS PGothic" panose="020B0600070205080204" pitchFamily="34" charset="-128"/>
              </a:rPr>
              <a:t>Safe Harbor Statement</a:t>
            </a:r>
            <a:br>
              <a:rPr lang="zh-CN" altLang="en-US" dirty="0">
                <a:solidFill>
                  <a:schemeClr val="accent6"/>
                </a:solidFill>
                <a:latin typeface="Arial" panose="020B0604020202020204" pitchFamily="34" charset="0"/>
                <a:ea typeface="宋体" panose="02010600030101010101" pitchFamily="2" charset="-122"/>
              </a:rPr>
            </a:br>
            <a:endParaRPr lang="en-US" altLang="ja-JP" dirty="0">
              <a:ea typeface="MS PGothic" panose="020B0600070205080204" pitchFamily="34" charset="-128"/>
            </a:endParaRPr>
          </a:p>
        </p:txBody>
      </p:sp>
      <p:sp>
        <p:nvSpPr>
          <p:cNvPr id="1044486" name="BasicText1" descr="&lt;tags&gt;&lt;tag n=&quot;Linked&quot; v=&quot;True&quot; /&gt;&lt;tag n=&quot;BulletInfo&quot; v=&quot;Standard&quot; /&gt;&lt;tag n=&quot;TagName&quot; v=&quot;BasicText1&quot; /&gt;&lt;tag n=&quot;Top&quot; v=&quot;78&quot; /&gt;&lt;tag n=&quot;Left&quot; v=&quot;35.37504&quot; /&gt;&lt;tag n=&quot;Height&quot; v=&quot;342&quot; /&gt;&lt;tag n=&quot;Width&quot; v=&quot;649.25&quot; /&gt;&lt;/tags&gt;"/>
          <p:cNvSpPr>
            <a:spLocks noGrp="1" noChangeArrowheads="1"/>
          </p:cNvSpPr>
          <p:nvPr>
            <p:ph idx="1"/>
          </p:nvPr>
        </p:nvSpPr>
        <p:spPr>
          <a:xfrm>
            <a:off x="449772" y="703022"/>
            <a:ext cx="8169804" cy="5438697"/>
          </a:xfrm>
          <a:noFill/>
        </p:spPr>
        <p:txBody>
          <a:bodyPr/>
          <a:lstStyle/>
          <a:p>
            <a:r>
              <a:rPr lang="en-US" altLang="zh-CN" b="0" kern="100">
                <a:effectLst/>
                <a:latin typeface="+mj-lt"/>
                <a:ea typeface="宋体" panose="02010600030101010101" pitchFamily="2" charset="-122"/>
                <a:cs typeface="Times New Roman" panose="02020603050405020304" pitchFamily="18" charset="0"/>
              </a:rPr>
              <a:t>This announcement contains forward-looking statements. These statements are made under the “safe harbor” provisions of the U</a:t>
            </a:r>
            <a:r>
              <a:rPr lang="en-US" altLang="zh-CN" b="0" kern="100" dirty="0">
                <a:effectLst/>
                <a:latin typeface="+mj-lt"/>
                <a:ea typeface="宋体" panose="02010600030101010101" pitchFamily="2" charset="-122"/>
                <a:cs typeface="Times New Roman" panose="02020603050405020304" pitchFamily="18" charset="0"/>
              </a:rPr>
              <a:t>.</a:t>
            </a:r>
            <a:r>
              <a:rPr lang="en-US" altLang="zh-CN" b="0" kern="100">
                <a:effectLst/>
                <a:latin typeface="+mj-lt"/>
                <a:ea typeface="宋体" panose="02010600030101010101" pitchFamily="2" charset="-122"/>
                <a:cs typeface="Times New Roman" panose="02020603050405020304" pitchFamily="18" charset="0"/>
              </a:rPr>
              <a:t>S. Private Securities Litigation Reform Act of 1995. These forward-looking statements can be identified by terminology such as “will,” “expects,” “anticipates,” “future,” “intends,” “plans,” “believes,” “estimates,” “guidance” and similar statements. Among other things, the outlook for the first quarter and the full year of 2026 and quotations from management in these announcements, as well as Daqo New Energy’s strategic and operational plans, contain forward-looking statements. The Company may also make written or oral forward-looking statements in its reports filed or furnished to the U</a:t>
            </a:r>
            <a:r>
              <a:rPr lang="en-US" altLang="zh-CN" b="0" kern="100" dirty="0">
                <a:effectLst/>
                <a:latin typeface="+mj-lt"/>
                <a:ea typeface="宋体" panose="02010600030101010101" pitchFamily="2" charset="-122"/>
                <a:cs typeface="Times New Roman" panose="02020603050405020304" pitchFamily="18" charset="0"/>
              </a:rPr>
              <a:t>.</a:t>
            </a:r>
            <a:r>
              <a:rPr lang="en-US" altLang="zh-CN" b="0" kern="100">
                <a:effectLst/>
                <a:latin typeface="+mj-lt"/>
                <a:ea typeface="宋体" panose="02010600030101010101" pitchFamily="2" charset="-122"/>
                <a:cs typeface="Times New Roman" panose="02020603050405020304" pitchFamily="18" charset="0"/>
              </a:rPr>
              <a:t>S. Securities and Exchange Commission, in its annual reports to shareholders, in press releases and other written materials and in oral statements made by its officers, directors or employees to third parties. Statements that are not historical facts, including statements about the Company’s beliefs and expectations, are forward-looking statements. Forward-looking statements involve inherent risks and uncertainties, all of which are difficult or impossible to predict accurately and many of which are beyond the Company’s control. A number of factors could cause actual results to differ materially from those contained in any forward-looking statement, including but not limited to the following: the demand for photovoltaic products and the development of photovoltaic technologies; global supply and demand for polysilicon; alternative technologies in cell manufacturing; the Company’s ability to significantly expand its polysilicon production capacity and output; the reduction in or elimination of government subsidies and economic incentives for solar energy applications; the Company’s ability to lower its production costs; and changes in political and regulatory environment. Further information regarding these and other risks is included in the reports or documents the Company has filed with, or furnished to, the U</a:t>
            </a:r>
            <a:r>
              <a:rPr lang="en-US" altLang="zh-CN" b="0" kern="100" dirty="0">
                <a:effectLst/>
                <a:latin typeface="+mj-lt"/>
                <a:ea typeface="宋体" panose="02010600030101010101" pitchFamily="2" charset="-122"/>
                <a:cs typeface="Times New Roman" panose="02020603050405020304" pitchFamily="18" charset="0"/>
              </a:rPr>
              <a:t>.</a:t>
            </a:r>
            <a:r>
              <a:rPr lang="en-US" altLang="zh-CN" b="0" kern="100">
                <a:effectLst/>
                <a:latin typeface="+mj-lt"/>
                <a:ea typeface="宋体" panose="02010600030101010101" pitchFamily="2" charset="-122"/>
                <a:cs typeface="Times New Roman" panose="02020603050405020304" pitchFamily="18" charset="0"/>
              </a:rPr>
              <a:t>S. Securities and Exchange Commission. All information provided in this press release is as of the date hereof, and the Company undertakes no duty to update such information or any forward-looking statement, except as required under applicable law</a:t>
            </a:r>
            <a:r>
              <a:rPr lang="en-US" altLang="zh-CN" b="0" kern="100" dirty="0">
                <a:effectLst/>
                <a:latin typeface="+mj-lt"/>
                <a:ea typeface="宋体" panose="02010600030101010101" pitchFamily="2" charset="-122"/>
                <a:cs typeface="Times New Roman" panose="02020603050405020304" pitchFamily="18" charset="0"/>
              </a:rPr>
              <a:t>.</a:t>
            </a:r>
            <a:br>
              <a:rPr lang="en-US" altLang="zh-CN" b="0" kern="100" dirty="0">
                <a:effectLst/>
                <a:latin typeface="+mj-lt"/>
                <a:ea typeface="宋体" panose="02010600030101010101" pitchFamily="2" charset="-122"/>
                <a:cs typeface="Times New Roman" panose="02020603050405020304" pitchFamily="18" charset="0"/>
              </a:rPr>
            </a:br>
            <a:endParaRPr lang="en-US" altLang="zh-CN" b="0" kern="100" dirty="0">
              <a:effectLst/>
              <a:latin typeface="+mj-lt"/>
              <a:ea typeface="宋体" panose="02010600030101010101" pitchFamily="2" charset="-122"/>
              <a:cs typeface="Times New Roman" panose="02020603050405020304" pitchFamily="18" charset="0"/>
            </a:endParaRPr>
          </a:p>
        </p:txBody>
      </p:sp>
      <p:sp>
        <p:nvSpPr>
          <p:cNvPr id="2" name="灯片编号占位符 1"/>
          <p:cNvSpPr>
            <a:spLocks noGrp="1"/>
          </p:cNvSpPr>
          <p:nvPr>
            <p:ph type="sldNum" sz="quarter" idx="10"/>
          </p:nvPr>
        </p:nvSpPr>
        <p:spPr>
          <a:xfrm>
            <a:off x="7388225" y="6488906"/>
            <a:ext cx="1755775" cy="357188"/>
          </a:xfrm>
        </p:spPr>
        <p:txBody>
          <a:bodyPr/>
          <a:lstStyle/>
          <a:p>
            <a:pPr algn="ctr"/>
            <a:fld id="{6ECF057E-9430-444F-93F0-FE493214D2F9}" type="slidenum">
              <a:rPr lang="ja-JP" altLang="en-US" smtClean="0"/>
            </a:fld>
            <a:endParaRPr lang="en-US" altLang="ja-JP"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txBox="1"/>
          <p:nvPr/>
        </p:nvSpPr>
        <p:spPr bwMode="auto">
          <a:xfrm>
            <a:off x="6937375" y="6324600"/>
            <a:ext cx="17557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lstStyle>
            <a:defPPr>
              <a:defRPr lang="en-US"/>
            </a:defPPr>
            <a:lvl1pPr algn="r" rtl="0" fontAlgn="base">
              <a:lnSpc>
                <a:spcPct val="100000"/>
              </a:lnSpc>
              <a:spcBef>
                <a:spcPct val="0"/>
              </a:spcBef>
              <a:spcAft>
                <a:spcPct val="0"/>
              </a:spcAft>
              <a:buClrTx/>
              <a:defRPr sz="1000" kern="1200">
                <a:solidFill>
                  <a:schemeClr val="tx1"/>
                </a:solidFill>
                <a:latin typeface="+mn-lt"/>
                <a:ea typeface="+mn-ea"/>
                <a:cs typeface="+mn-cs"/>
              </a:defRPr>
            </a:lvl1pPr>
            <a:lvl2pPr marL="4572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2pPr>
            <a:lvl3pPr marL="9144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3pPr>
            <a:lvl4pPr marL="13716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4pPr>
            <a:lvl5pPr marL="18288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5pPr>
            <a:lvl6pPr marL="2286000" algn="l" defTabSz="914400" rtl="0" eaLnBrk="1" latinLnBrk="0" hangingPunct="1">
              <a:defRPr sz="1200" kern="1200">
                <a:solidFill>
                  <a:schemeClr val="tx1"/>
                </a:solidFill>
                <a:latin typeface="Credit Suisse Type Light" panose="020B0303040503020204" pitchFamily="34" charset="0"/>
                <a:ea typeface="+mn-ea"/>
                <a:cs typeface="+mn-cs"/>
              </a:defRPr>
            </a:lvl6pPr>
            <a:lvl7pPr marL="2743200" algn="l" defTabSz="914400" rtl="0" eaLnBrk="1" latinLnBrk="0" hangingPunct="1">
              <a:defRPr sz="1200" kern="1200">
                <a:solidFill>
                  <a:schemeClr val="tx1"/>
                </a:solidFill>
                <a:latin typeface="Credit Suisse Type Light" panose="020B0303040503020204" pitchFamily="34" charset="0"/>
                <a:ea typeface="+mn-ea"/>
                <a:cs typeface="+mn-cs"/>
              </a:defRPr>
            </a:lvl7pPr>
            <a:lvl8pPr marL="3200400" algn="l" defTabSz="914400" rtl="0" eaLnBrk="1" latinLnBrk="0" hangingPunct="1">
              <a:defRPr sz="1200" kern="1200">
                <a:solidFill>
                  <a:schemeClr val="tx1"/>
                </a:solidFill>
                <a:latin typeface="Credit Suisse Type Light" panose="020B0303040503020204" pitchFamily="34" charset="0"/>
                <a:ea typeface="+mn-ea"/>
                <a:cs typeface="+mn-cs"/>
              </a:defRPr>
            </a:lvl8pPr>
            <a:lvl9pPr marL="3657600" algn="l" defTabSz="914400" rtl="0" eaLnBrk="1" latinLnBrk="0" hangingPunct="1">
              <a:defRPr sz="1200" kern="1200">
                <a:solidFill>
                  <a:schemeClr val="tx1"/>
                </a:solidFill>
                <a:latin typeface="Credit Suisse Type Light" panose="020B0303040503020204" pitchFamily="34" charset="0"/>
                <a:ea typeface="+mn-ea"/>
                <a:cs typeface="+mn-cs"/>
              </a:defRPr>
            </a:lvl9pPr>
          </a:lstStyle>
          <a:p>
            <a:fld id="{3C5482B9-D11D-4067-B360-F1AA9B4F5826}" type="slidenum">
              <a:rPr lang="en-US" noProof="1" smtClean="0"/>
            </a:fld>
            <a:endParaRPr lang="en-US" noProof="1"/>
          </a:p>
        </p:txBody>
      </p:sp>
      <p:sp>
        <p:nvSpPr>
          <p:cNvPr id="7" name="SubTitle"/>
          <p:cNvSpPr txBox="1"/>
          <p:nvPr/>
        </p:nvSpPr>
        <p:spPr>
          <a:xfrm>
            <a:off x="519113" y="1951415"/>
            <a:ext cx="5287962" cy="618631"/>
          </a:xfrm>
          <a:prstGeom prst="rect">
            <a:avLst/>
          </a:prstGeom>
          <a:noFill/>
        </p:spPr>
        <p:txBody>
          <a:bodyPr vert="horz" wrap="square" lIns="0" tIns="45720" rIns="0" bIns="45720" rtlCol="0">
            <a:spAutoFit/>
          </a:bodyPr>
          <a:lstStyle/>
          <a:p>
            <a:pPr algn="l">
              <a:spcBef>
                <a:spcPct val="100000"/>
              </a:spcBef>
            </a:pPr>
            <a:r>
              <a:rPr lang="en-US" sz="1800" i="1">
                <a:solidFill>
                  <a:schemeClr val="accent2"/>
                </a:solidFill>
                <a:latin typeface="Arial" panose="020B0604020202020204"/>
              </a:rPr>
              <a:t>“A leading manufacturer of high-purity polysilicon for the global solar PV industry</a:t>
            </a:r>
            <a:r>
              <a:rPr lang="en-US" sz="1800" i="1" dirty="0">
                <a:solidFill>
                  <a:schemeClr val="accent2"/>
                </a:solidFill>
                <a:latin typeface="Arial" panose="020B0604020202020204"/>
              </a:rPr>
              <a:t>”</a:t>
            </a:r>
            <a:endParaRPr lang="en-US" sz="1800" i="1" dirty="0">
              <a:solidFill>
                <a:schemeClr val="accent2"/>
              </a:solidFill>
              <a:latin typeface="Arial" panose="020B0604020202020204"/>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Grp="1"/>
          </p:cNvSpPr>
          <p:nvPr>
            <p:ph type="title"/>
          </p:nvPr>
        </p:nvSpPr>
        <p:spPr>
          <a:xfrm>
            <a:off x="337351" y="217043"/>
            <a:ext cx="8247888" cy="350865"/>
          </a:xfrm>
          <a:prstGeom prst="rect">
            <a:avLst/>
          </a:prstGeom>
          <a:noFill/>
        </p:spPr>
        <p:txBody>
          <a:bodyPr>
            <a:spAutoFit/>
          </a:bodyPr>
          <a:lstStyle/>
          <a:p>
            <a:pPr>
              <a:defRPr/>
            </a:pPr>
            <a:r>
              <a:rPr lang="en-US" altLang="zh-CN" b="1">
                <a:solidFill>
                  <a:schemeClr val="tx2"/>
                </a:solidFill>
                <a:latin typeface="Arial" panose="020B0604020202020204" pitchFamily="34" charset="0"/>
                <a:ea typeface="宋体" panose="02010600030101010101" pitchFamily="2" charset="-122"/>
              </a:rPr>
              <a:t>Management Remarks</a:t>
            </a:r>
            <a:endParaRPr lang="en-US" altLang="zh-CN" b="1" dirty="0">
              <a:solidFill>
                <a:schemeClr val="tx2"/>
              </a:solidFill>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0"/>
          </p:nvPr>
        </p:nvSpPr>
        <p:spPr>
          <a:xfrm>
            <a:off x="7388225" y="6509454"/>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
        <p:nvSpPr>
          <p:cNvPr id="7" name="文本框 6"/>
          <p:cNvSpPr txBox="1"/>
          <p:nvPr/>
        </p:nvSpPr>
        <p:spPr>
          <a:xfrm>
            <a:off x="251562" y="659130"/>
            <a:ext cx="8419465" cy="5423535"/>
          </a:xfrm>
          <a:prstGeom prst="rect">
            <a:avLst/>
          </a:prstGeom>
          <a:noFill/>
        </p:spPr>
        <p:txBody>
          <a:bodyPr wrap="square">
            <a:spAutoFit/>
          </a:bodyPr>
          <a:lstStyle/>
          <a:p>
            <a:pPr algn="just">
              <a:lnSpc>
                <a:spcPct val="150000"/>
              </a:lnSpc>
            </a:pPr>
            <a:r>
              <a:rPr lang="en-US" altLang="zh-CN" sz="1100" kern="100">
                <a:effectLst/>
                <a:latin typeface="Arial" panose="020B0604020202020204" pitchFamily="34" charset="0"/>
                <a:ea typeface="宋体" panose="02010600030101010101" pitchFamily="2" charset="-122"/>
                <a:cs typeface="Times New Roman" panose="02020603050405020304" pitchFamily="18" charset="0"/>
              </a:rPr>
              <a:t>Mr. Xiang Xu, Chairman and CEO of the Company, commented, </a:t>
            </a:r>
            <a:r>
              <a:rPr lang="en-US" altLang="zh-CN" sz="1100" kern="100" dirty="0">
                <a:effectLst/>
                <a:latin typeface="Arial" panose="020B0604020202020204" pitchFamily="34" charset="0"/>
                <a:ea typeface="宋体" panose="02010600030101010101" pitchFamily="2" charset="-122"/>
                <a:cs typeface="Times New Roman" panose="02020603050405020304" pitchFamily="18" charset="0"/>
              </a:rPr>
              <a:t>“In 2025, China's anti-involution initiatives supported the solar PV industry's gradual emergence from a cyclical downturn. As a result, solar product market prices rebounded from the third quarter onward, with the polysilicon sector posting the most notable gains. Following with this trend, our utilization rate increased from 33% in Q1 to 55% in Q4, bringing our annual production volume to 123,652 MT in line with our guidance of 121,000 MT to 124,000 MT, representing a 39.7% year-over-year decrease from 205,068 MT in 2024. Furthermore, our 2025 sales volume reached 126,707 MT, exceeding production volume and reducing year-end inventory to a reasonable level.</a:t>
            </a:r>
            <a:endParaRPr lang="en-US" altLang="zh-CN" sz="1100" kern="100" dirty="0">
              <a:effectLst/>
              <a:latin typeface="Arial" panose="020B0604020202020204" pitchFamily="34" charset="0"/>
              <a:ea typeface="宋体" panose="02010600030101010101" pitchFamily="2" charset="-122"/>
              <a:cs typeface="Times New Roman" panose="02020603050405020304" pitchFamily="18" charset="0"/>
            </a:endParaRPr>
          </a:p>
          <a:p>
            <a:pPr algn="just">
              <a:lnSpc>
                <a:spcPct val="150000"/>
              </a:lnSpc>
            </a:pPr>
            <a:endParaRPr lang="en-US" altLang="zh-CN" sz="1100" kern="100" dirty="0">
              <a:effectLst/>
              <a:latin typeface="Arial" panose="020B0604020202020204" pitchFamily="34" charset="0"/>
              <a:ea typeface="宋体" panose="02010600030101010101" pitchFamily="2" charset="-122"/>
              <a:cs typeface="Times New Roman" panose="02020603050405020304" pitchFamily="18" charset="0"/>
            </a:endParaRPr>
          </a:p>
          <a:p>
            <a:pPr algn="just">
              <a:lnSpc>
                <a:spcPct val="150000"/>
              </a:lnSpc>
            </a:pPr>
            <a:r>
              <a:rPr lang="en-US" altLang="zh-CN" sz="1100" kern="100" dirty="0">
                <a:effectLst/>
                <a:latin typeface="Arial" panose="020B0604020202020204" pitchFamily="34" charset="0"/>
                <a:ea typeface="宋体" panose="02010600030101010101" pitchFamily="2" charset="-122"/>
                <a:cs typeface="Times New Roman" panose="02020603050405020304" pitchFamily="18" charset="0"/>
              </a:rPr>
              <a:t>"In the second half of 2025, we strategically ramped up sales efforts to capitalize on favorable pricing dynamics. The strong market response highlighted growing customer confidence in our product quality and their continued preference for our brand in this new pricing environment. However, polysilicon ASPs decreased 7.2% from $5.66/kg in 2024 to $5.25/kg in 2025. This lower pricing, combined with reduced sales volumes, resulted in revenue of $665 million in 2025, compared to $1.0 billion in 2024. Despite the decline in our top-line, we significantly narrowed our losses during the year as compared to 2024. In particular, EBITDA swung to a positive $1.7 million in 2025, compared to negative $337.4 million in 2024, while net loss attributable to Daqo New Energy Corp. shareholders narrowed to $170.5 million from $345.2 million in 2024. Moreover, we generated a $56.1 million in positive operating cash flow in 2025, marking a notable turnaround from the $435 million outflow recorded in 2024."</a:t>
            </a:r>
            <a:endParaRPr lang="en-US" altLang="zh-CN" sz="1100" kern="100" dirty="0">
              <a:effectLst/>
              <a:latin typeface="Arial" panose="020B0604020202020204" pitchFamily="34" charset="0"/>
              <a:ea typeface="宋体" panose="02010600030101010101" pitchFamily="2" charset="-122"/>
              <a:cs typeface="Times New Roman" panose="02020603050405020304" pitchFamily="18" charset="0"/>
            </a:endParaRPr>
          </a:p>
          <a:p>
            <a:pPr algn="just">
              <a:lnSpc>
                <a:spcPct val="150000"/>
              </a:lnSpc>
            </a:pPr>
            <a:endParaRPr lang="en-US" altLang="zh-CN" sz="1100" kern="100" dirty="0">
              <a:effectLst/>
              <a:latin typeface="Arial" panose="020B0604020202020204" pitchFamily="34" charset="0"/>
              <a:ea typeface="宋体" panose="02010600030101010101" pitchFamily="2" charset="-122"/>
              <a:cs typeface="Times New Roman" panose="02020603050405020304" pitchFamily="18" charset="0"/>
            </a:endParaRPr>
          </a:p>
          <a:p>
            <a:pPr algn="just">
              <a:lnSpc>
                <a:spcPct val="150000"/>
              </a:lnSpc>
            </a:pPr>
            <a:r>
              <a:rPr lang="en-US" altLang="zh-CN" sz="1100" kern="100" dirty="0">
                <a:effectLst/>
                <a:latin typeface="Arial" panose="020B0604020202020204" pitchFamily="34" charset="0"/>
                <a:ea typeface="宋体" panose="02010600030101010101" pitchFamily="2" charset="-122"/>
                <a:cs typeface="Times New Roman" panose="02020603050405020304" pitchFamily="18" charset="0"/>
              </a:rPr>
              <a:t>"We continued to maintain a strong balance sheet and ample cash reserves. At the end of 2025, we had a cash balance of $980 million, short-term investments of $114 million, bank notes receivable of $136 million, and a fixed term bank deposit balance of $1.0 billion. In total, these highly liquid assets stood at $2.27 billion, representing an increase of $57 million compared to the end of the previous quarter. This solid financial foundation provides us with confidence and strategic flexibility to navigate the ongoing market recovery and capitalize on long-term opportunities."</a:t>
            </a:r>
            <a:endParaRPr lang="en-US" altLang="zh-CN" sz="1100" kern="100" dirty="0">
              <a:effectLst/>
              <a:latin typeface="Arial" panose="020B060402020202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0"/>
          </p:nvPr>
        </p:nvSpPr>
        <p:spPr>
          <a:xfrm>
            <a:off x="7388225" y="6509454"/>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
        <p:nvSpPr>
          <p:cNvPr id="2" name="文本框 1"/>
          <p:cNvSpPr txBox="1"/>
          <p:nvPr/>
        </p:nvSpPr>
        <p:spPr>
          <a:xfrm>
            <a:off x="449263" y="612384"/>
            <a:ext cx="7869114" cy="467820"/>
          </a:xfrm>
          <a:prstGeom prst="rect">
            <a:avLst/>
          </a:prstGeom>
          <a:noFill/>
        </p:spPr>
        <p:txBody>
          <a:bodyPr wrap="square" lIns="0" tIns="0" rIns="0" bIns="0" rtlCol="0">
            <a:spAutoFit/>
          </a:bodyPr>
          <a:lstStyle/>
          <a:p>
            <a:pPr algn="l"/>
            <a:r>
              <a:rPr lang="en-US" altLang="zh-CN" sz="1600">
                <a:latin typeface="+mn-lt"/>
              </a:rPr>
              <a:t> </a:t>
            </a:r>
            <a:endParaRPr lang="zh-CN" altLang="zh-CN" sz="1600" dirty="0">
              <a:latin typeface="+mn-lt"/>
            </a:endParaRPr>
          </a:p>
          <a:p>
            <a:pPr algn="l"/>
            <a:endParaRPr lang="zh-CN" altLang="en-US" sz="1600" dirty="0">
              <a:latin typeface="+mn-lt"/>
            </a:endParaRPr>
          </a:p>
        </p:txBody>
      </p:sp>
      <p:sp>
        <p:nvSpPr>
          <p:cNvPr id="4" name="TextBox 6"/>
          <p:cNvSpPr txBox="1">
            <a:spLocks noGrp="1"/>
          </p:cNvSpPr>
          <p:nvPr>
            <p:ph type="title"/>
          </p:nvPr>
        </p:nvSpPr>
        <p:spPr>
          <a:xfrm>
            <a:off x="337351" y="217043"/>
            <a:ext cx="8247888" cy="350865"/>
          </a:xfrm>
          <a:prstGeom prst="rect">
            <a:avLst/>
          </a:prstGeom>
          <a:noFill/>
        </p:spPr>
        <p:txBody>
          <a:bodyPr>
            <a:spAutoFit/>
          </a:bodyPr>
          <a:lstStyle/>
          <a:p>
            <a:pPr>
              <a:defRPr/>
            </a:pPr>
            <a:r>
              <a:rPr lang="en-US" altLang="zh-CN" b="1">
                <a:solidFill>
                  <a:schemeClr val="tx2"/>
                </a:solidFill>
                <a:latin typeface="Arial" panose="020B0604020202020204" pitchFamily="34" charset="0"/>
                <a:ea typeface="宋体" panose="02010600030101010101" pitchFamily="2" charset="-122"/>
              </a:rPr>
              <a:t>Management Remarks – Continued</a:t>
            </a:r>
            <a:endParaRPr lang="en-US" altLang="zh-CN" b="1" dirty="0">
              <a:solidFill>
                <a:schemeClr val="tx2"/>
              </a:solidFill>
              <a:latin typeface="Arial" panose="020B0604020202020204" pitchFamily="34" charset="0"/>
              <a:ea typeface="宋体" panose="02010600030101010101" pitchFamily="2" charset="-122"/>
            </a:endParaRPr>
          </a:p>
        </p:txBody>
      </p:sp>
      <p:sp>
        <p:nvSpPr>
          <p:cNvPr id="5" name="文本框 6"/>
          <p:cNvSpPr txBox="1"/>
          <p:nvPr/>
        </p:nvSpPr>
        <p:spPr>
          <a:xfrm>
            <a:off x="196850" y="520700"/>
            <a:ext cx="8555355" cy="5423535"/>
          </a:xfrm>
          <a:prstGeom prst="rect">
            <a:avLst/>
          </a:prstGeom>
          <a:noFill/>
        </p:spPr>
        <p:txBody>
          <a:bodyPr wrap="square">
            <a:spAutoFit/>
          </a:bodyPr>
          <a:lstStyle/>
          <a:p>
            <a:pPr algn="just">
              <a:lnSpc>
                <a:spcPct val="150000"/>
              </a:lnSpc>
            </a:pPr>
            <a:r>
              <a:rPr lang="en-US" altLang="zh-CN" sz="1100" kern="100" dirty="0">
                <a:effectLst/>
                <a:latin typeface="+mj-lt"/>
                <a:ea typeface="宋体" panose="02010600030101010101" pitchFamily="2" charset="-122"/>
                <a:cs typeface="+mj-lt"/>
              </a:rPr>
              <a:t>"Operationally, we continued to implement proactive measures in Q4 to mitigate market oversupply, including operating at a nameplate capacity utilization rate of 55%. Total polysilicon production for the fourth quarter was 42,181 MT, in line with our guidance range of 39,500 to 42,500 MT, and our sales volume for the quarter reached 38,167 MT. In addition, we comprehensively reduced our production costs through process improvements, manufacturing efficiency gains, and raw material cost optimization. Extending our ongoing cost reduction initiatives, total production costs declined by 9% to $5.83/kg in Q4 2025 from $6.38/kg in Q3 2025. Total idle facility-related costs, which consist primarily of non-cash depreciation expenses alongside approximately $0.10/kg in cash costs for maintenance, also fell to $0.74/kg in Q4 from $1.18/kg in Q3, driven by higher production levels. Notably, cash costs decreased by 2% from $4.54/kg in Q3 to a new record low of $4.46/kg in Q4.” </a:t>
            </a:r>
            <a:endParaRPr lang="en-US" altLang="zh-CN" sz="1100" kern="100" dirty="0">
              <a:effectLst/>
              <a:latin typeface="+mj-lt"/>
              <a:ea typeface="宋体" panose="02010600030101010101" pitchFamily="2" charset="-122"/>
              <a:cs typeface="+mj-lt"/>
            </a:endParaRPr>
          </a:p>
          <a:p>
            <a:pPr algn="just">
              <a:lnSpc>
                <a:spcPct val="150000"/>
              </a:lnSpc>
            </a:pPr>
            <a:endParaRPr lang="en-US" altLang="zh-CN" sz="1100" kern="100" dirty="0">
              <a:effectLst/>
              <a:latin typeface="+mj-lt"/>
              <a:ea typeface="宋体" panose="02010600030101010101" pitchFamily="2" charset="-122"/>
              <a:cs typeface="+mj-lt"/>
            </a:endParaRPr>
          </a:p>
          <a:p>
            <a:pPr algn="just">
              <a:lnSpc>
                <a:spcPct val="150000"/>
              </a:lnSpc>
            </a:pPr>
            <a:r>
              <a:rPr lang="en-US" altLang="zh-CN" sz="1100" kern="100" dirty="0">
                <a:effectLst/>
                <a:latin typeface="+mj-lt"/>
                <a:ea typeface="宋体" panose="02010600030101010101" pitchFamily="2" charset="-122"/>
                <a:cs typeface="+mj-lt"/>
              </a:rPr>
              <a:t>"In light of current market conditions, we expect our total polysilicon production volume in the first quarter of 2026 to be approximately 35,000 MT to 40,000 MT, and our full year 2026 production volume to be in the range of 140,000 MT to 170,000 MT."</a:t>
            </a:r>
            <a:endParaRPr lang="en-US" altLang="zh-CN" sz="1100" kern="100" dirty="0">
              <a:effectLst/>
              <a:latin typeface="+mj-lt"/>
              <a:ea typeface="宋体" panose="02010600030101010101" pitchFamily="2" charset="-122"/>
              <a:cs typeface="+mj-lt"/>
            </a:endParaRPr>
          </a:p>
          <a:p>
            <a:pPr algn="just">
              <a:lnSpc>
                <a:spcPct val="150000"/>
              </a:lnSpc>
            </a:pPr>
            <a:endParaRPr lang="en-US" altLang="zh-CN" sz="1100" kern="100" dirty="0">
              <a:effectLst/>
              <a:latin typeface="+mj-lt"/>
              <a:ea typeface="宋体" panose="02010600030101010101" pitchFamily="2" charset="-122"/>
              <a:cs typeface="+mj-lt"/>
            </a:endParaRPr>
          </a:p>
          <a:p>
            <a:pPr algn="just">
              <a:lnSpc>
                <a:spcPct val="150000"/>
              </a:lnSpc>
            </a:pPr>
            <a:r>
              <a:rPr lang="en-US" altLang="zh-CN" sz="1100" kern="100" dirty="0">
                <a:effectLst/>
                <a:latin typeface="+mj-lt"/>
                <a:ea typeface="宋体" panose="02010600030101010101" pitchFamily="2" charset="-122"/>
                <a:cs typeface="+mj-lt"/>
              </a:rPr>
              <a:t>"Chinese authorities demonstrated strong resolve in tackling irrational competition and industry overcapacity, formally designating anti-involution as a national priority within China's 15th Five-Year Plan, and the solar PV industry was a key focus of these efforts. These initiatives have driven a structural shift from price-based competition to value-driven differentiation. To advance industry governance, authorities deployed targeted measures including standards guidance, quality supervision, price enforcement, and promotion of technological progress. Specifically, this involved updating legislative frameworks, such as the revised Anti-Unfair Competition Law and the draft amendment to the Price Law, which mandate that sales shall not be below cost. Furthermore, a new mandatory national standard was drafted to set strict energy consumption limits for polysilicon production on a per unit basis."</a:t>
            </a:r>
            <a:endParaRPr lang="en-US" altLang="zh-CN" sz="1100" kern="100" dirty="0">
              <a:effectLst/>
              <a:latin typeface="+mj-lt"/>
              <a:ea typeface="宋体" panose="02010600030101010101" pitchFamily="2" charset="-122"/>
              <a:cs typeface="+mj-lt"/>
            </a:endParaRPr>
          </a:p>
          <a:p>
            <a:pPr algn="just">
              <a:lnSpc>
                <a:spcPct val="150000"/>
              </a:lnSpc>
            </a:pPr>
            <a:endParaRPr lang="en-US" altLang="zh-CN" sz="1100" kern="100" dirty="0">
              <a:effectLst/>
              <a:latin typeface="+mj-lt"/>
              <a:ea typeface="宋体" panose="02010600030101010101" pitchFamily="2" charset="-122"/>
              <a:cs typeface="+mj-lt"/>
            </a:endParaRPr>
          </a:p>
          <a:p>
            <a:pPr algn="just">
              <a:lnSpc>
                <a:spcPct val="150000"/>
              </a:lnSpc>
            </a:pPr>
            <a:endParaRPr lang="en-US" altLang="zh-CN" sz="1100" kern="100" dirty="0">
              <a:effectLst/>
              <a:latin typeface="+mj-lt"/>
              <a:ea typeface="宋体" panose="02010600030101010101" pitchFamily="2" charset="-122"/>
              <a:cs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0"/>
          </p:nvPr>
        </p:nvSpPr>
        <p:spPr>
          <a:xfrm>
            <a:off x="7388225" y="6509454"/>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
        <p:nvSpPr>
          <p:cNvPr id="2" name="文本框 1"/>
          <p:cNvSpPr txBox="1"/>
          <p:nvPr/>
        </p:nvSpPr>
        <p:spPr>
          <a:xfrm>
            <a:off x="449263" y="612384"/>
            <a:ext cx="7869114" cy="467820"/>
          </a:xfrm>
          <a:prstGeom prst="rect">
            <a:avLst/>
          </a:prstGeom>
          <a:noFill/>
        </p:spPr>
        <p:txBody>
          <a:bodyPr wrap="square" lIns="0" tIns="0" rIns="0" bIns="0" rtlCol="0">
            <a:spAutoFit/>
          </a:bodyPr>
          <a:lstStyle/>
          <a:p>
            <a:pPr algn="l"/>
            <a:r>
              <a:rPr lang="en-US" altLang="zh-CN" sz="1600">
                <a:latin typeface="+mn-lt"/>
              </a:rPr>
              <a:t> </a:t>
            </a:r>
            <a:endParaRPr lang="zh-CN" altLang="zh-CN" sz="1600" dirty="0">
              <a:latin typeface="+mn-lt"/>
            </a:endParaRPr>
          </a:p>
          <a:p>
            <a:pPr algn="l"/>
            <a:endParaRPr lang="zh-CN" altLang="en-US" sz="1600" dirty="0">
              <a:latin typeface="+mn-lt"/>
            </a:endParaRPr>
          </a:p>
        </p:txBody>
      </p:sp>
      <p:sp>
        <p:nvSpPr>
          <p:cNvPr id="4" name="TextBox 6"/>
          <p:cNvSpPr txBox="1">
            <a:spLocks noGrp="1"/>
          </p:cNvSpPr>
          <p:nvPr>
            <p:ph type="title"/>
          </p:nvPr>
        </p:nvSpPr>
        <p:spPr>
          <a:xfrm>
            <a:off x="337351" y="217043"/>
            <a:ext cx="8247888" cy="350865"/>
          </a:xfrm>
          <a:prstGeom prst="rect">
            <a:avLst/>
          </a:prstGeom>
          <a:noFill/>
        </p:spPr>
        <p:txBody>
          <a:bodyPr>
            <a:spAutoFit/>
          </a:bodyPr>
          <a:lstStyle/>
          <a:p>
            <a:pPr>
              <a:defRPr/>
            </a:pPr>
            <a:r>
              <a:rPr lang="en-US" altLang="zh-CN" b="1">
                <a:solidFill>
                  <a:schemeClr val="tx2"/>
                </a:solidFill>
                <a:latin typeface="Arial" panose="020B0604020202020204" pitchFamily="34" charset="0"/>
                <a:ea typeface="宋体" panose="02010600030101010101" pitchFamily="2" charset="-122"/>
              </a:rPr>
              <a:t>Management Remarks – Continued (</a:t>
            </a:r>
            <a:r>
              <a:rPr lang="en-US" altLang="zh-CN" b="1" dirty="0">
                <a:solidFill>
                  <a:schemeClr val="tx2"/>
                </a:solidFill>
                <a:latin typeface="Arial" panose="020B0604020202020204" pitchFamily="34" charset="0"/>
                <a:ea typeface="宋体" panose="02010600030101010101" pitchFamily="2" charset="-122"/>
              </a:rPr>
              <a:t>2)</a:t>
            </a:r>
            <a:endParaRPr lang="en-US" altLang="zh-CN" b="1" dirty="0">
              <a:solidFill>
                <a:schemeClr val="tx2"/>
              </a:solidFill>
              <a:latin typeface="Arial" panose="020B0604020202020204" pitchFamily="34" charset="0"/>
              <a:ea typeface="宋体" panose="02010600030101010101" pitchFamily="2" charset="-122"/>
            </a:endParaRPr>
          </a:p>
        </p:txBody>
      </p:sp>
      <p:sp>
        <p:nvSpPr>
          <p:cNvPr id="5" name="文本框 6"/>
          <p:cNvSpPr txBox="1"/>
          <p:nvPr/>
        </p:nvSpPr>
        <p:spPr>
          <a:xfrm>
            <a:off x="337185" y="727075"/>
            <a:ext cx="8419465" cy="4154170"/>
          </a:xfrm>
          <a:prstGeom prst="rect">
            <a:avLst/>
          </a:prstGeom>
          <a:noFill/>
        </p:spPr>
        <p:txBody>
          <a:bodyPr wrap="square">
            <a:spAutoFit/>
          </a:bodyPr>
          <a:lstStyle/>
          <a:p>
            <a:pPr algn="just">
              <a:lnSpc>
                <a:spcPct val="150000"/>
              </a:lnSpc>
            </a:pPr>
            <a:r>
              <a:rPr lang="en-US" altLang="zh-CN" sz="1100" kern="100" dirty="0">
                <a:latin typeface="Arial" panose="020B0604020202020204" pitchFamily="34" charset="0"/>
                <a:ea typeface="宋体" panose="02010600030101010101" pitchFamily="2" charset="-122"/>
                <a:cs typeface="Times New Roman" panose="02020603050405020304" pitchFamily="18" charset="0"/>
              </a:rPr>
              <a:t>"Led by the China Photovoltaic Industry Association, major polysilicon manufacturers have proactively responded to these initiatives, enforcing self-discipline and exploring innovative, market-oriented approaches to combat excess capacity and pricing violations. These coordinated efforts have yielded measurable results in curbing overcapacity. The overall production volumes fell by 28.4% to 1.32 million MT in 2025, and market prices surged more than 50% from the mid-2025 lows to RMB50–56/kg by year-end. Looking ahead, we expect anti-involution initiatives will remain a central theme for the solar PV industry, supporting a more balanced supply and demand dynamic and driving higher-quality growth through 2026."</a:t>
            </a:r>
            <a:endParaRPr lang="en-US" altLang="zh-CN" sz="1100" kern="100" dirty="0">
              <a:latin typeface="Arial" panose="020B0604020202020204" pitchFamily="34" charset="0"/>
              <a:ea typeface="宋体" panose="02010600030101010101" pitchFamily="2" charset="-122"/>
              <a:cs typeface="Times New Roman" panose="02020603050405020304" pitchFamily="18" charset="0"/>
            </a:endParaRPr>
          </a:p>
          <a:p>
            <a:pPr algn="just">
              <a:lnSpc>
                <a:spcPct val="150000"/>
              </a:lnSpc>
            </a:pPr>
            <a:endParaRPr lang="en-US" altLang="zh-CN" sz="1100" kern="100" dirty="0">
              <a:latin typeface="Arial" panose="020B0604020202020204" pitchFamily="34" charset="0"/>
              <a:ea typeface="宋体" panose="02010600030101010101" pitchFamily="2" charset="-122"/>
              <a:cs typeface="Times New Roman" panose="02020603050405020304" pitchFamily="18" charset="0"/>
            </a:endParaRPr>
          </a:p>
          <a:p>
            <a:pPr algn="just">
              <a:lnSpc>
                <a:spcPct val="150000"/>
              </a:lnSpc>
            </a:pPr>
            <a:r>
              <a:rPr lang="en-US" altLang="zh-CN" sz="1100" kern="100" dirty="0">
                <a:latin typeface="Arial" panose="020B0604020202020204" pitchFamily="34" charset="0"/>
                <a:ea typeface="宋体" panose="02010600030101010101" pitchFamily="2" charset="-122"/>
                <a:cs typeface="Times New Roman" panose="02020603050405020304" pitchFamily="18" charset="0"/>
              </a:rPr>
              <a:t>"More broadly, the solar PV industry continues to exhibit compelling long-term growth prospects. In 2025, China's newly installed solar PV capacity grew 14% year-over-year to 317 GW, setting yet another record high and proving that market potential continues to exceed expectations. As the global AI industry scales rapidly, space-based solar power is increasingly viewed as a vital solution to the immense and expanding energy demands of AI data centers, creating a significant new growth engine for the sector. Looking ahead, as one of the world's lowest-cost producers of the highest-quality N-type polysilicon with a strong balance sheet and no debt, we remain optimistic about the sector and believe we are ideally positioned to capitalize on the market recovery and these long-term growth opportunities. We will continue to strengthen our competitive edge through advancements in high-efficiency N-type technology and cost optimization via digital transformation and AI adoption. As the world accelerates its transition to clean energy, we are confident in our ability to play a leading role in powering that future."</a:t>
            </a:r>
            <a:endParaRPr lang="en-US" altLang="zh-CN" sz="1100" kern="100" dirty="0">
              <a:latin typeface="Arial" panose="020B060402020202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descr="&lt;tags&gt;&lt;tag n=&quot;TagName&quot; v=&quot;Notes&quot; /&gt;&lt;tag n=&quot;Top&quot; v=&quot;488.25&quot; /&gt;&lt;tag n=&quot;Left&quot; v=&quot;179.625&quot; /&gt;&lt;tag n=&quot;Height&quot; v=&quot;24.17378&quot; /&gt;&lt;tag n=&quot;Width&quot; v=&quot;408.375&quot; /&gt;&lt;/tags&gt;"/>
          <p:cNvSpPr txBox="1"/>
          <p:nvPr/>
        </p:nvSpPr>
        <p:spPr bwMode="gray">
          <a:xfrm>
            <a:off x="498733" y="5638466"/>
            <a:ext cx="8146534" cy="1183005"/>
          </a:xfrm>
          <a:prstGeom prst="rect">
            <a:avLst/>
          </a:prstGeom>
          <a:noFill/>
        </p:spPr>
        <p:txBody>
          <a:bodyPr vert="horz" wrap="square" lIns="0" tIns="0" rIns="0" bIns="0" rtlCol="0" anchor="t" anchorCtr="0">
            <a:spAutoFit/>
          </a:bodyPr>
          <a:lstStyle/>
          <a:p>
            <a:pPr algn="l">
              <a:buClrTx/>
            </a:pPr>
            <a:r>
              <a:rPr lang="en-US" altLang="zh-CN" sz="900" kern="100" dirty="0">
                <a:effectLst/>
                <a:latin typeface="Arial" panose="020B0604020202020204" pitchFamily="34" charset="0"/>
                <a:ea typeface="宋体" panose="02010600030101010101" pitchFamily="2" charset="-122"/>
                <a:cs typeface="Times New Roman" panose="02020603050405020304" pitchFamily="18" charset="0"/>
              </a:rPr>
              <a:t>Notes:</a:t>
            </a:r>
            <a:endParaRPr lang="zh-CN" altLang="zh-CN" sz="9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ClrTx/>
              <a:buFont typeface="+mj-lt"/>
              <a:buAutoNum type="arabicPeriod"/>
            </a:pPr>
            <a:r>
              <a:rPr lang="en-US" altLang="zh-CN" sz="900" kern="100">
                <a:effectLst/>
                <a:latin typeface="Arial" panose="020B0604020202020204" pitchFamily="34" charset="0"/>
                <a:ea typeface="宋体" panose="02010600030101010101" pitchFamily="2" charset="-122"/>
                <a:cs typeface="Times New Roman" panose="02020603050405020304" pitchFamily="18" charset="0"/>
              </a:rPr>
              <a:t>Production cost and cash cost only refer to production in our polysilicon facilities. Production cost is calculated by the inventoriable costs relating to production of polysilicon divided by the production volume in the period indicated. Cash cost is calculated by the inventoriable costs relating to production of polysilicon excluding depreciation expense, divided by the production volume in the period indicated</a:t>
            </a:r>
            <a:r>
              <a:rPr lang="en-US" altLang="zh-CN" sz="900" kern="100" dirty="0">
                <a:effectLst/>
                <a:latin typeface="Arial" panose="020B0604020202020204" pitchFamily="34" charset="0"/>
                <a:ea typeface="宋体" panose="02010600030101010101" pitchFamily="2" charset="-122"/>
                <a:cs typeface="Times New Roman" panose="02020603050405020304" pitchFamily="18" charset="0"/>
              </a:rPr>
              <a:t>.</a:t>
            </a:r>
            <a:endParaRPr lang="en-US" altLang="zh-CN" sz="900" kern="100" dirty="0">
              <a:effectLst/>
              <a:latin typeface="Arial" panose="020B0604020202020204" pitchFamily="34" charset="0"/>
              <a:ea typeface="宋体" panose="02010600030101010101" pitchFamily="2" charset="-122"/>
              <a:cs typeface="Times New Roman" panose="02020603050405020304" pitchFamily="18" charset="0"/>
            </a:endParaRPr>
          </a:p>
          <a:p>
            <a:pPr marL="342900" lvl="0" indent="-342900" algn="l">
              <a:buClrTx/>
              <a:buFont typeface="+mj-lt"/>
              <a:buAutoNum type="arabicPeriod"/>
            </a:pPr>
            <a:r>
              <a:rPr lang="en-US" altLang="zh-CN" sz="900" kern="100">
                <a:effectLst/>
                <a:latin typeface="Arial" panose="020B0604020202020204" pitchFamily="34" charset="0"/>
                <a:ea typeface="宋体" panose="02010600030101010101" pitchFamily="2" charset="-122"/>
                <a:cs typeface="Times New Roman" panose="02020603050405020304" pitchFamily="18" charset="0"/>
              </a:rPr>
              <a:t>Daqo New Energy provides EBITDA, EBITDA margins, adjusted net income attributable to Daqo New Energy Corp. shareholders and adjusted earnings per basic ADS on a non-GAAP basis to provide supplemental information regarding its financial performance. For more information on these non-GAAP financial measures, please see the section captioned "Use of Non-GAAP Financial Measures" and the tables captioned "Reconciliation of non-GAAP financial measures to comparable US GAAP measures" set forth at the end of this press release</a:t>
            </a:r>
            <a:r>
              <a:rPr lang="en-US" altLang="zh-CN" sz="900" kern="100" dirty="0">
                <a:effectLst/>
                <a:latin typeface="Arial" panose="020B0604020202020204" pitchFamily="34" charset="0"/>
                <a:ea typeface="宋体" panose="02010600030101010101" pitchFamily="2" charset="-122"/>
                <a:cs typeface="Times New Roman" panose="02020603050405020304" pitchFamily="18" charset="0"/>
              </a:rPr>
              <a:t>.</a:t>
            </a:r>
            <a:endParaRPr lang="en-US" altLang="zh-CN" sz="900" kern="100" dirty="0">
              <a:effectLst/>
              <a:latin typeface="Arial" panose="020B0604020202020204" pitchFamily="34" charset="0"/>
              <a:ea typeface="宋体" panose="02010600030101010101" pitchFamily="2" charset="-122"/>
              <a:cs typeface="Times New Roman" panose="02020603050405020304" pitchFamily="18" charset="0"/>
            </a:endParaRPr>
          </a:p>
          <a:p>
            <a:pPr marL="342900" lvl="0" indent="-342900" algn="l">
              <a:buClrTx/>
              <a:buFont typeface="+mj-lt"/>
              <a:buAutoNum type="arabicPeriod"/>
            </a:pPr>
            <a:r>
              <a:rPr lang="en-US" altLang="zh-CN" sz="900" kern="100">
                <a:effectLst/>
                <a:latin typeface="Arial" panose="020B0604020202020204" pitchFamily="34" charset="0"/>
                <a:ea typeface="宋体" panose="02010600030101010101" pitchFamily="2" charset="-122"/>
                <a:cs typeface="Times New Roman" panose="02020603050405020304" pitchFamily="18" charset="0"/>
              </a:rPr>
              <a:t>ADS means American Depositary Share. One (1) ADS representing five (5) ordinary shares</a:t>
            </a:r>
            <a:r>
              <a:rPr lang="en-US" altLang="zh-CN" sz="900" kern="100" dirty="0">
                <a:effectLst/>
                <a:latin typeface="Arial" panose="020B0604020202020204" pitchFamily="34" charset="0"/>
                <a:ea typeface="宋体" panose="02010600030101010101" pitchFamily="2" charset="-122"/>
                <a:cs typeface="Times New Roman" panose="02020603050405020304" pitchFamily="18" charset="0"/>
              </a:rPr>
              <a:t>.</a:t>
            </a:r>
            <a:endParaRPr lang="en-US" altLang="zh-CN" sz="900" kern="100" dirty="0">
              <a:effectLst/>
              <a:latin typeface="Arial" panose="020B0604020202020204" pitchFamily="34" charset="0"/>
              <a:ea typeface="宋体" panose="02010600030101010101" pitchFamily="2" charset="-122"/>
              <a:cs typeface="Times New Roman" panose="02020603050405020304" pitchFamily="18" charset="0"/>
            </a:endParaRPr>
          </a:p>
        </p:txBody>
      </p:sp>
      <p:sp>
        <p:nvSpPr>
          <p:cNvPr id="6" name="TextBox 5"/>
          <p:cNvSpPr txBox="1"/>
          <p:nvPr/>
        </p:nvSpPr>
        <p:spPr>
          <a:xfrm>
            <a:off x="295271" y="117809"/>
            <a:ext cx="9156700" cy="441960"/>
          </a:xfrm>
          <a:prstGeom prst="rect">
            <a:avLst/>
          </a:prstGeom>
          <a:noFill/>
        </p:spPr>
        <p:txBody>
          <a:bodyPr>
            <a:spAutoFit/>
          </a:bodyPr>
          <a:lstStyle/>
          <a:p>
            <a:pPr algn="l">
              <a:defRPr/>
            </a:pPr>
            <a:r>
              <a:rPr lang="en-US" altLang="zh-CN" sz="2400" b="1">
                <a:solidFill>
                  <a:schemeClr val="tx2"/>
                </a:solidFill>
                <a:latin typeface="Arial" panose="020B0604020202020204" pitchFamily="34" charset="0"/>
                <a:ea typeface="宋体" panose="02010600030101010101" pitchFamily="2" charset="-122"/>
              </a:rPr>
              <a:t>Operational and Financial Highlights in Q4 2025</a:t>
            </a:r>
            <a:endParaRPr lang="en-US" altLang="zh-CN" sz="2400" b="1" dirty="0">
              <a:solidFill>
                <a:schemeClr val="tx2"/>
              </a:solidFill>
              <a:latin typeface="Arial" panose="020B0604020202020204" pitchFamily="34" charset="0"/>
              <a:ea typeface="宋体" panose="02010600030101010101" pitchFamily="2" charset="-122"/>
            </a:endParaRPr>
          </a:p>
        </p:txBody>
      </p:sp>
      <p:sp>
        <p:nvSpPr>
          <p:cNvPr id="2" name="灯片编号占位符 1"/>
          <p:cNvSpPr>
            <a:spLocks noGrp="1"/>
          </p:cNvSpPr>
          <p:nvPr>
            <p:ph type="sldNum" sz="quarter" idx="10"/>
          </p:nvPr>
        </p:nvSpPr>
        <p:spPr>
          <a:xfrm>
            <a:off x="7388225" y="6523741"/>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
        <p:nvSpPr>
          <p:cNvPr id="3" name="TextBox 3" descr="&lt;tags&gt;&lt;tag n=&quot;BulletInfo&quot; v=&quot;Standard&quot; /&gt;&lt;/tags&gt;"/>
          <p:cNvSpPr txBox="1"/>
          <p:nvPr/>
        </p:nvSpPr>
        <p:spPr>
          <a:xfrm>
            <a:off x="262890" y="508635"/>
            <a:ext cx="8871585" cy="6002655"/>
          </a:xfrm>
          <a:prstGeom prst="rect">
            <a:avLst/>
          </a:prstGeom>
          <a:noFill/>
        </p:spPr>
        <p:txBody>
          <a:bodyPr wrap="square" rtlCol="0">
            <a:spAutoFit/>
          </a:bodyPr>
          <a:lstStyle/>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Total cash, short-term investments, bank notes receivable and fixed term bank deposit balance was $2.27 billion at the end of Q4 2025,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$2.21</a:t>
            </a:r>
            <a:r>
              <a:rPr lang="en-US" altLang="zh-CN" kern="100">
                <a:latin typeface="Arial" panose="020B0604020202020204" pitchFamily="34" charset="0"/>
                <a:ea typeface="宋体" panose="02010600030101010101" pitchFamily="2" charset="-122"/>
                <a:cs typeface="Times New Roman" panose="02020603050405020304" pitchFamily="18" charset="0"/>
              </a:rPr>
              <a:t> billion at the end of Q3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production volume was 42,181 MT in Q4 2025,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30,650</a:t>
            </a:r>
            <a:r>
              <a:rPr lang="en-US" altLang="zh-CN" kern="100">
                <a:latin typeface="Arial" panose="020B0604020202020204" pitchFamily="34" charset="0"/>
                <a:ea typeface="宋体" panose="02010600030101010101" pitchFamily="2" charset="-122"/>
                <a:cs typeface="Times New Roman" panose="02020603050405020304" pitchFamily="18" charset="0"/>
              </a:rPr>
              <a:t> MT in Q3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sales volume was 38,167 MT in Q4 2025,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42,406</a:t>
            </a:r>
            <a:r>
              <a:rPr lang="en-US" altLang="zh-CN" kern="100">
                <a:latin typeface="Arial" panose="020B0604020202020204" pitchFamily="34" charset="0"/>
                <a:ea typeface="宋体" panose="02010600030101010101" pitchFamily="2" charset="-122"/>
                <a:cs typeface="Times New Roman" panose="02020603050405020304" pitchFamily="18" charset="0"/>
              </a:rPr>
              <a:t> MT in Q3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average total production cost</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(1)</a:t>
            </a:r>
            <a:r>
              <a:rPr lang="en-US" altLang="zh-CN" kern="100">
                <a:latin typeface="Arial" panose="020B0604020202020204" pitchFamily="34" charset="0"/>
                <a:ea typeface="宋体" panose="02010600030101010101" pitchFamily="2" charset="-122"/>
                <a:cs typeface="Times New Roman" panose="02020603050405020304" pitchFamily="18" charset="0"/>
              </a:rPr>
              <a:t> was $5.83/kg in Q4 2025,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$6.38/kg</a:t>
            </a:r>
            <a:r>
              <a:rPr lang="en-US" altLang="zh-CN" kern="100">
                <a:latin typeface="Arial" panose="020B0604020202020204" pitchFamily="34" charset="0"/>
                <a:ea typeface="宋体" panose="02010600030101010101" pitchFamily="2" charset="-122"/>
                <a:cs typeface="Times New Roman" panose="02020603050405020304" pitchFamily="18" charset="0"/>
              </a:rPr>
              <a:t> in Q3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average cash cost</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(1)</a:t>
            </a:r>
            <a:r>
              <a:rPr lang="en-US" altLang="zh-CN" kern="100">
                <a:latin typeface="Arial" panose="020B0604020202020204" pitchFamily="34" charset="0"/>
                <a:ea typeface="宋体" panose="02010600030101010101" pitchFamily="2" charset="-122"/>
                <a:cs typeface="Times New Roman" panose="02020603050405020304" pitchFamily="18" charset="0"/>
              </a:rPr>
              <a:t> was $4.46/kg in Q4 2025,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4.54/kg</a:t>
            </a:r>
            <a:r>
              <a:rPr lang="en-US" altLang="zh-CN" kern="100">
                <a:latin typeface="Arial" panose="020B0604020202020204" pitchFamily="34" charset="0"/>
                <a:ea typeface="宋体" panose="02010600030101010101" pitchFamily="2" charset="-122"/>
                <a:cs typeface="Times New Roman" panose="02020603050405020304" pitchFamily="18" charset="0"/>
              </a:rPr>
              <a:t> in Q3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average selling price (ASP) was $5.83/kg in Q4 2025, compared to $5.80/kg in Q3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Revenue was $221.7 million in Q4 2025,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$244.6</a:t>
            </a:r>
            <a:r>
              <a:rPr lang="en-US" altLang="zh-CN" kern="100">
                <a:latin typeface="Arial" panose="020B0604020202020204" pitchFamily="34" charset="0"/>
                <a:ea typeface="宋体" panose="02010600030101010101" pitchFamily="2" charset="-122"/>
                <a:cs typeface="Times New Roman" panose="02020603050405020304" pitchFamily="18" charset="0"/>
              </a:rPr>
              <a:t> million in Q3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Gross profit was $15.4 million in Q4 2025, compared to $9.7 million in Q3 2025. Gross margin was 7.0% in Q4 2025, compared to 3.9% in Q3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Net loss attributable to Daqo New Energy Corp. shareholders was $7.3 million in Q4 2025,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14.9</a:t>
            </a:r>
            <a:r>
              <a:rPr lang="en-US" altLang="zh-CN" kern="100">
                <a:latin typeface="Arial" panose="020B0604020202020204" pitchFamily="34" charset="0"/>
                <a:ea typeface="宋体" panose="02010600030101010101" pitchFamily="2" charset="-122"/>
                <a:cs typeface="Times New Roman" panose="02020603050405020304" pitchFamily="18" charset="0"/>
              </a:rPr>
              <a:t> million in Q3 2025. </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Loss per basic American Depositary Share (ADS)</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(3)</a:t>
            </a:r>
            <a:r>
              <a:rPr lang="en-US" altLang="zh-CN" kern="100">
                <a:latin typeface="Arial" panose="020B0604020202020204" pitchFamily="34" charset="0"/>
                <a:ea typeface="宋体" panose="02010600030101010101" pitchFamily="2" charset="-122"/>
                <a:cs typeface="Times New Roman" panose="02020603050405020304" pitchFamily="18" charset="0"/>
              </a:rPr>
              <a:t> was $0.11 in Q4 2025, compared to $0.22 in Q3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Adjusted net loss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attributable to Daqo New Energy Corp. shareholders was $7.3 million in Q4 2025, compared to adjusted net income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 </a:t>
            </a:r>
            <a:r>
              <a:rPr lang="en-US" altLang="zh-CN" kern="100">
                <a:latin typeface="Arial" panose="020B0604020202020204" pitchFamily="34" charset="0"/>
                <a:ea typeface="宋体" panose="02010600030101010101" pitchFamily="2" charset="-122"/>
                <a:cs typeface="Times New Roman" panose="02020603050405020304" pitchFamily="18" charset="0"/>
              </a:rPr>
              <a:t>attributable to Daqo New Energy Corp. shareholders of $3.7 million in Q3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Adjusted loss per basic ADS</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(3)</a:t>
            </a:r>
            <a:r>
              <a:rPr lang="en-US" altLang="zh-CN" kern="100">
                <a:latin typeface="Arial" panose="020B0604020202020204" pitchFamily="34" charset="0"/>
                <a:ea typeface="宋体" panose="02010600030101010101" pitchFamily="2" charset="-122"/>
                <a:cs typeface="Times New Roman" panose="02020603050405020304" pitchFamily="18" charset="0"/>
              </a:rPr>
              <a:t>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was $0.11 in Q4 2025, compared to adjusted earnings per basic ADS</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(3)</a:t>
            </a:r>
            <a:r>
              <a:rPr lang="en-US" altLang="zh-CN" kern="100">
                <a:latin typeface="Arial" panose="020B0604020202020204" pitchFamily="34" charset="0"/>
                <a:ea typeface="宋体" panose="02010600030101010101" pitchFamily="2" charset="-122"/>
                <a:cs typeface="Times New Roman" panose="02020603050405020304" pitchFamily="18" charset="0"/>
              </a:rPr>
              <a:t>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$0.05 in Q3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EBITDA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was $52.5 million in Q4 2025,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45.8</a:t>
            </a:r>
            <a:r>
              <a:rPr lang="en-US" altLang="zh-CN" kern="100">
                <a:latin typeface="Arial" panose="020B0604020202020204" pitchFamily="34" charset="0"/>
                <a:ea typeface="宋体" panose="02010600030101010101" pitchFamily="2" charset="-122"/>
                <a:cs typeface="Times New Roman" panose="02020603050405020304" pitchFamily="18" charset="0"/>
              </a:rPr>
              <a:t> million in Q3 2025. EBITDA margin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was 23.7% in Q4 2025, compared to 18.7% in Q3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0" lvl="0" indent="0" algn="l">
              <a:lnSpc>
                <a:spcPct val="150000"/>
              </a:lnSpc>
              <a:buClrTx/>
              <a:buFont typeface="Arial" panose="020B0604020202020204" pitchFamily="34" charset="0"/>
              <a:buNone/>
            </a:pPr>
            <a:endParaRPr lang="en-US" altLang="zh-CN" kern="100" dirty="0">
              <a:latin typeface="Arial" panose="020B0604020202020204" pitchFamily="34" charset="0"/>
              <a:ea typeface="宋体" panose="02010600030101010101" pitchFamily="2" charset="-122"/>
              <a:cs typeface="Times New Roman" panose="02020603050405020304" pitchFamily="18" charset="0"/>
            </a:endParaRPr>
          </a:p>
          <a:p>
            <a:pPr marL="171450" indent="-171450" algn="l">
              <a:lnSpc>
                <a:spcPct val="150000"/>
              </a:lnSpc>
              <a:buClrTx/>
              <a:buFont typeface="Arial" panose="020B0604020202020204" pitchFamily="34" charset="0"/>
              <a:buChar char="•"/>
            </a:pPr>
            <a:endParaRPr lang="zh-CN" altLang="zh-CN" kern="100" dirty="0">
              <a:latin typeface="Arial" panose="020B0604020202020204" pitchFamily="34" charset="0"/>
              <a:ea typeface="宋体" panose="02010600030101010101" pitchFamily="2" charset="-122"/>
              <a:cs typeface="Times New Roman" panose="02020603050405020304" pitchFamily="18" charset="0"/>
            </a:endParaRPr>
          </a:p>
          <a:p>
            <a:pPr lvl="0" algn="l">
              <a:lnSpc>
                <a:spcPct val="150000"/>
              </a:lnSpc>
              <a:buClrTx/>
            </a:pP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266700" y="145110"/>
            <a:ext cx="9156700" cy="461665"/>
          </a:xfrm>
          <a:prstGeom prst="rect">
            <a:avLst/>
          </a:prstGeom>
          <a:noFill/>
        </p:spPr>
        <p:txBody>
          <a:bodyPr>
            <a:spAutoFit/>
          </a:bodyPr>
          <a:lstStyle/>
          <a:p>
            <a:pPr algn="l">
              <a:lnSpc>
                <a:spcPct val="100000"/>
              </a:lnSpc>
              <a:buClrTx/>
              <a:defRPr/>
            </a:pPr>
            <a:r>
              <a:rPr lang="en-US" altLang="zh-CN" sz="2400" b="1">
                <a:solidFill>
                  <a:srgbClr val="F47F36"/>
                </a:solidFill>
                <a:latin typeface="Arial" panose="020B0604020202020204" pitchFamily="34" charset="0"/>
                <a:ea typeface="宋体" panose="02010600030101010101" pitchFamily="2" charset="-122"/>
              </a:rPr>
              <a:t>Polysilicon Facilities Update</a:t>
            </a:r>
            <a:endParaRPr lang="en-US" altLang="zh-CN" sz="2400" b="1" dirty="0">
              <a:solidFill>
                <a:srgbClr val="F47F36"/>
              </a:solidFill>
              <a:latin typeface="Arial" panose="020B0604020202020204" pitchFamily="34" charset="0"/>
              <a:ea typeface="宋体" panose="02010600030101010101" pitchFamily="2" charset="-122"/>
            </a:endParaRPr>
          </a:p>
        </p:txBody>
      </p:sp>
      <p:graphicFrame>
        <p:nvGraphicFramePr>
          <p:cNvPr id="5" name="Chart 16" descr="&lt;tags&gt;&lt;tag n=&quot;AppId&quot; v=&quot;1&quot; /&gt;&lt;tag n=&quot;Type&quot; v=&quot;0&quot; /&gt;&lt;tag n=&quot;TimeStamp&quot; v=&quot;2013-09-13 21:15:05&quot; /&gt;&lt;tag n=&quot;File&quot; v=&quot;Worksheet in Markup for DTP_Prestech.pptx&quot; /&gt;&lt;tag n=&quot;Sheet&quot; v=&quot;Chart1&quot; /&gt;&lt;tag n=&quot;Range&quot; v=&quot;&quot; /&gt;&lt;/tags&gt;"/>
          <p:cNvGraphicFramePr>
            <a:graphicFrameLocks noGrp="1"/>
          </p:cNvGraphicFramePr>
          <p:nvPr/>
        </p:nvGraphicFramePr>
        <p:xfrm>
          <a:off x="365597" y="2625213"/>
          <a:ext cx="8612148" cy="4138735"/>
        </p:xfrm>
        <a:graphic>
          <a:graphicData uri="http://schemas.openxmlformats.org/drawingml/2006/chart">
            <c:chart xmlns:c="http://schemas.openxmlformats.org/drawingml/2006/chart" xmlns:r="http://schemas.openxmlformats.org/officeDocument/2006/relationships" r:id="rId1"/>
          </a:graphicData>
        </a:graphic>
      </p:graphicFrame>
      <p:sp>
        <p:nvSpPr>
          <p:cNvPr id="6" name="TextBox 8"/>
          <p:cNvSpPr txBox="1"/>
          <p:nvPr/>
        </p:nvSpPr>
        <p:spPr>
          <a:xfrm>
            <a:off x="377371" y="1058065"/>
            <a:ext cx="3995928" cy="1476375"/>
          </a:xfrm>
          <a:prstGeom prst="rect">
            <a:avLst/>
          </a:prstGeom>
          <a:noFill/>
        </p:spPr>
        <p:txBody>
          <a:bodyPr wrap="square" lIns="45720" rIns="45720" numCol="1" rtlCol="0">
            <a:spAutoFit/>
          </a:bodyPr>
          <a:lstStyle/>
          <a:p>
            <a:pPr marL="171450" indent="-171450" algn="l">
              <a:lnSpc>
                <a:spcPct val="150000"/>
              </a:lnSpc>
              <a:buClr>
                <a:srgbClr val="1F497D"/>
              </a:buClr>
              <a:buFont typeface="Wingdings" panose="05000000000000000000" pitchFamily="2" charset="2"/>
              <a:buChar char="§"/>
              <a:defRPr/>
            </a:pPr>
            <a:r>
              <a:rPr lang="en-US" altLang="zh-CN">
                <a:latin typeface="+mn-lt"/>
              </a:rPr>
              <a:t>Q</a:t>
            </a:r>
            <a:r>
              <a:rPr lang="en-US" altLang="zh-CN" sz="1200">
                <a:latin typeface="+mn-lt"/>
              </a:rPr>
              <a:t>uarterly </a:t>
            </a:r>
            <a:r>
              <a:rPr lang="en-US" altLang="zh-CN">
                <a:latin typeface="+mn-lt"/>
              </a:rPr>
              <a:t>production volume: 42,181 MT</a:t>
            </a:r>
            <a:endParaRPr lang="en-US" altLang="zh-CN" dirty="0">
              <a:latin typeface="+mn-lt"/>
            </a:endParaRPr>
          </a:p>
          <a:p>
            <a:pPr marL="171450" indent="-171450" algn="l">
              <a:lnSpc>
                <a:spcPct val="150000"/>
              </a:lnSpc>
              <a:buClr>
                <a:srgbClr val="1F497D"/>
              </a:buClr>
              <a:buFont typeface="Wingdings" panose="05000000000000000000" pitchFamily="2" charset="2"/>
              <a:buChar char="§"/>
              <a:defRPr/>
            </a:pPr>
            <a:r>
              <a:rPr lang="en-US" altLang="zh-CN">
                <a:latin typeface="+mn-lt"/>
              </a:rPr>
              <a:t>Sales volume: 38,167 MT</a:t>
            </a:r>
            <a:endParaRPr lang="en-US" altLang="zh-CN" dirty="0">
              <a:latin typeface="+mn-lt"/>
            </a:endParaRPr>
          </a:p>
          <a:p>
            <a:pPr marL="171450" indent="-171450" algn="l">
              <a:lnSpc>
                <a:spcPct val="150000"/>
              </a:lnSpc>
              <a:buClr>
                <a:srgbClr val="1F497D"/>
              </a:buClr>
              <a:buFont typeface="Wingdings" panose="05000000000000000000" pitchFamily="2" charset="2"/>
              <a:buChar char="§"/>
              <a:defRPr/>
            </a:pPr>
            <a:r>
              <a:rPr lang="en-US" altLang="zh-CN">
                <a:latin typeface="+mn-lt"/>
              </a:rPr>
              <a:t>Average selling prices: </a:t>
            </a:r>
            <a:r>
              <a:rPr lang="en-US" altLang="zh-CN">
                <a:latin typeface="+mn-lt"/>
                <a:sym typeface="+mn-ea"/>
              </a:rPr>
              <a:t>$5</a:t>
            </a:r>
            <a:r>
              <a:rPr lang="en-US" altLang="zh-CN" dirty="0">
                <a:latin typeface="+mn-lt"/>
                <a:sym typeface="+mn-ea"/>
              </a:rPr>
              <a:t>.83/kg</a:t>
            </a:r>
            <a:endParaRPr lang="en-US" altLang="zh-CN" dirty="0">
              <a:latin typeface="+mn-lt"/>
            </a:endParaRPr>
          </a:p>
          <a:p>
            <a:pPr marL="171450" indent="-171450" algn="l">
              <a:lnSpc>
                <a:spcPct val="150000"/>
              </a:lnSpc>
              <a:buClr>
                <a:srgbClr val="1F497D"/>
              </a:buClr>
              <a:buFont typeface="Wingdings" panose="05000000000000000000" pitchFamily="2" charset="2"/>
              <a:buChar char="§"/>
              <a:defRPr/>
            </a:pPr>
            <a:r>
              <a:rPr lang="en-US" altLang="zh-CN" sz="1200">
                <a:latin typeface="+mn-lt"/>
              </a:rPr>
              <a:t>Average total production cost: </a:t>
            </a:r>
            <a:r>
              <a:rPr lang="en-US" altLang="zh-CN">
                <a:latin typeface="+mn-lt"/>
              </a:rPr>
              <a:t>$5.83/</a:t>
            </a:r>
            <a:r>
              <a:rPr lang="en-US" altLang="zh-CN" sz="1200">
                <a:latin typeface="+mn-lt"/>
              </a:rPr>
              <a:t>kg</a:t>
            </a:r>
            <a:r>
              <a:rPr lang="en-US" altLang="zh-CN" sz="1200" baseline="30000">
                <a:latin typeface="+mn-lt"/>
              </a:rPr>
              <a:t> </a:t>
            </a:r>
            <a:endParaRPr lang="en-US" altLang="zh-CN" sz="1200" dirty="0">
              <a:latin typeface="+mn-lt"/>
            </a:endParaRPr>
          </a:p>
          <a:p>
            <a:pPr marL="171450" indent="-171450" algn="l">
              <a:lnSpc>
                <a:spcPct val="150000"/>
              </a:lnSpc>
              <a:buClr>
                <a:srgbClr val="1F497D"/>
              </a:buClr>
              <a:buFont typeface="Wingdings" panose="05000000000000000000" pitchFamily="2" charset="2"/>
              <a:buChar char="§"/>
              <a:defRPr/>
            </a:pPr>
            <a:r>
              <a:rPr lang="en-US" altLang="zh-CN" sz="1200">
                <a:latin typeface="+mn-lt"/>
              </a:rPr>
              <a:t>Average cash cost: </a:t>
            </a:r>
            <a:r>
              <a:rPr lang="en-US" altLang="zh-CN">
                <a:latin typeface="+mn-lt"/>
              </a:rPr>
              <a:t>$4</a:t>
            </a:r>
            <a:r>
              <a:rPr lang="en-US" altLang="zh-CN" dirty="0">
                <a:latin typeface="+mn-lt"/>
              </a:rPr>
              <a:t>.46</a:t>
            </a:r>
            <a:r>
              <a:rPr lang="en-US" altLang="zh-CN">
                <a:latin typeface="+mn-lt"/>
              </a:rPr>
              <a:t>/</a:t>
            </a:r>
            <a:r>
              <a:rPr lang="en-US" altLang="zh-CN" sz="1200">
                <a:latin typeface="+mn-lt"/>
              </a:rPr>
              <a:t>kg</a:t>
            </a:r>
            <a:r>
              <a:rPr lang="en-US" altLang="zh-CN" sz="1200" baseline="30000">
                <a:latin typeface="+mn-lt"/>
              </a:rPr>
              <a:t> </a:t>
            </a:r>
            <a:endParaRPr lang="en-US" altLang="zh-CN" sz="1200" baseline="30000" dirty="0">
              <a:latin typeface="+mn-lt"/>
            </a:endParaRPr>
          </a:p>
        </p:txBody>
      </p:sp>
      <p:sp>
        <p:nvSpPr>
          <p:cNvPr id="7" name="HeadingBox2" descr="&lt;tags&gt;&lt;tag n=&quot;TagName&quot; v=&quot;HeadingBox2&quot; /&gt;&lt;tag n=&quot;Top&quot; v=&quot;77.87504&quot; /&gt;&lt;tag n=&quot;Left&quot; v=&quot;369.75&quot; /&gt;&lt;tag n=&quot;Height&quot; v=&quot;21.37496&quot; /&gt;&lt;tag n=&quot;Width&quot; v=&quot;314.5&quot; /&gt;&lt;tag n=&quot;ShadowSize&quot; v=&quot;99.899&quot; /&gt;&lt;tag n=&quot;Format&quot; v=&quot;1&quot; /&gt;&lt;/tags&gt;"/>
          <p:cNvSpPr>
            <a:spLocks noChangeArrowheads="1"/>
          </p:cNvSpPr>
          <p:nvPr/>
        </p:nvSpPr>
        <p:spPr bwMode="gray">
          <a:xfrm>
            <a:off x="465721" y="2685255"/>
            <a:ext cx="8212557" cy="230319"/>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wrap="square" lIns="0" tIns="0" rIns="0" bIns="25400" anchor="b">
            <a:spAutoFit/>
          </a:bodyPr>
          <a:lstStyle/>
          <a:p>
            <a:pPr algn="l" defTabSz="728980"/>
            <a:r>
              <a:rPr lang="en-US" altLang="ja-JP" sz="1400" b="1">
                <a:solidFill>
                  <a:srgbClr val="285293"/>
                </a:solidFill>
                <a:latin typeface="+mn-lt"/>
                <a:ea typeface="MS PGothic" panose="020B0600070205080204" pitchFamily="34" charset="-128"/>
              </a:rPr>
              <a:t>Polysilicon N</a:t>
            </a:r>
            <a:r>
              <a:rPr lang="en-US" altLang="zh-CN" sz="1400" b="1">
                <a:solidFill>
                  <a:srgbClr val="285293"/>
                </a:solidFill>
                <a:latin typeface="+mn-lt"/>
                <a:ea typeface="MS PGothic" panose="020B0600070205080204" pitchFamily="34" charset="-128"/>
              </a:rPr>
              <a:t>ameplate</a:t>
            </a:r>
            <a:r>
              <a:rPr lang="en-US" altLang="ja-JP" sz="1400" b="1">
                <a:solidFill>
                  <a:srgbClr val="285293"/>
                </a:solidFill>
                <a:latin typeface="+mn-lt"/>
                <a:ea typeface="MS PGothic" panose="020B0600070205080204" pitchFamily="34" charset="-128"/>
              </a:rPr>
              <a:t> Capacity in Daqo’s Facilities (</a:t>
            </a:r>
            <a:r>
              <a:rPr lang="en-US" altLang="ja-JP" sz="1400" b="1" dirty="0">
                <a:solidFill>
                  <a:srgbClr val="285293"/>
                </a:solidFill>
                <a:latin typeface="+mn-lt"/>
                <a:ea typeface="MS PGothic" panose="020B0600070205080204" pitchFamily="34" charset="-128"/>
              </a:rPr>
              <a:t>MT)</a:t>
            </a:r>
            <a:endParaRPr lang="en-US" altLang="ja-JP" sz="1400" b="1" dirty="0">
              <a:solidFill>
                <a:srgbClr val="285293"/>
              </a:solidFill>
              <a:latin typeface="+mn-lt"/>
              <a:ea typeface="MS PGothic" panose="020B0600070205080204" pitchFamily="34" charset="-128"/>
            </a:endParaRPr>
          </a:p>
        </p:txBody>
      </p:sp>
      <p:sp>
        <p:nvSpPr>
          <p:cNvPr id="8" name="TextBox 9"/>
          <p:cNvSpPr txBox="1"/>
          <p:nvPr/>
        </p:nvSpPr>
        <p:spPr>
          <a:xfrm>
            <a:off x="4794834" y="1058065"/>
            <a:ext cx="4046729" cy="1198880"/>
          </a:xfrm>
          <a:prstGeom prst="rect">
            <a:avLst/>
          </a:prstGeom>
          <a:noFill/>
        </p:spPr>
        <p:txBody>
          <a:bodyPr wrap="square" lIns="45720" rIns="45720" rtlCol="0">
            <a:spAutoFit/>
          </a:bodyPr>
          <a:lstStyle/>
          <a:p>
            <a:pPr marL="171450" indent="-171450" algn="l">
              <a:lnSpc>
                <a:spcPct val="150000"/>
              </a:lnSpc>
              <a:buClr>
                <a:srgbClr val="1F497D"/>
              </a:buClr>
              <a:buFont typeface="Wingdings" panose="05000000000000000000" pitchFamily="2" charset="2"/>
              <a:buChar char="§"/>
              <a:defRPr/>
            </a:pPr>
            <a:r>
              <a:rPr lang="en-US" altLang="zh-CN">
                <a:latin typeface="+mn-lt"/>
              </a:rPr>
              <a:t>Expected production volume in Q1 2026</a:t>
            </a:r>
            <a:r>
              <a:rPr lang="en-US" altLang="zh-CN" dirty="0">
                <a:latin typeface="+mn-lt"/>
              </a:rPr>
              <a:t>:</a:t>
            </a:r>
            <a:endParaRPr lang="en-US" altLang="zh-CN" dirty="0">
              <a:latin typeface="+mn-lt"/>
            </a:endParaRPr>
          </a:p>
          <a:p>
            <a:pPr algn="l">
              <a:lnSpc>
                <a:spcPct val="150000"/>
              </a:lnSpc>
              <a:buClr>
                <a:srgbClr val="1F497D"/>
              </a:buClr>
              <a:defRPr/>
            </a:pPr>
            <a:r>
              <a:rPr lang="en-US" altLang="zh-CN">
                <a:latin typeface="+mn-lt"/>
              </a:rPr>
              <a:t>    35,000 ~ 40,000 MT</a:t>
            </a:r>
            <a:endParaRPr lang="en-US" altLang="zh-CN" dirty="0">
              <a:latin typeface="+mn-lt"/>
            </a:endParaRPr>
          </a:p>
          <a:p>
            <a:pPr marL="171450" indent="-171450" algn="l">
              <a:lnSpc>
                <a:spcPct val="150000"/>
              </a:lnSpc>
              <a:buClr>
                <a:srgbClr val="1F497D"/>
              </a:buClr>
              <a:buFont typeface="Wingdings" panose="05000000000000000000" pitchFamily="2" charset="2"/>
              <a:buChar char="§"/>
              <a:defRPr/>
            </a:pPr>
            <a:r>
              <a:rPr lang="en-US" altLang="zh-CN">
                <a:latin typeface="+mn-lt"/>
              </a:rPr>
              <a:t>Expected production volume in the full year of 2026</a:t>
            </a:r>
            <a:r>
              <a:rPr lang="en-US" altLang="zh-CN" dirty="0">
                <a:latin typeface="+mn-lt"/>
              </a:rPr>
              <a:t>:</a:t>
            </a:r>
            <a:endParaRPr lang="en-US" altLang="zh-CN" dirty="0">
              <a:latin typeface="+mn-lt"/>
            </a:endParaRPr>
          </a:p>
          <a:p>
            <a:pPr algn="l">
              <a:lnSpc>
                <a:spcPct val="150000"/>
              </a:lnSpc>
              <a:buClr>
                <a:srgbClr val="1F497D"/>
              </a:buClr>
              <a:defRPr/>
            </a:pPr>
            <a:r>
              <a:rPr lang="en-US" altLang="zh-CN">
                <a:latin typeface="+mn-lt"/>
              </a:rPr>
              <a:t>   140,000 ~ 170,000 MT</a:t>
            </a:r>
            <a:endParaRPr lang="en-US" altLang="zh-CN" dirty="0">
              <a:latin typeface="+mn-lt"/>
            </a:endParaRPr>
          </a:p>
        </p:txBody>
      </p:sp>
      <p:sp>
        <p:nvSpPr>
          <p:cNvPr id="9" name="Notes" descr="&lt;tags&gt;&lt;tag n=&quot;TagName&quot; v=&quot;Notes&quot; /&gt;&lt;tag n=&quot;Top&quot; v=&quot;488.25&quot; /&gt;&lt;tag n=&quot;Left&quot; v=&quot;179.625&quot; /&gt;&lt;tag n=&quot;Height&quot; v=&quot;24.17378&quot; /&gt;&lt;tag n=&quot;Width&quot; v=&quot;408.375&quot; /&gt;&lt;/tags&gt;"/>
          <p:cNvSpPr txBox="1"/>
          <p:nvPr/>
        </p:nvSpPr>
        <p:spPr bwMode="gray">
          <a:xfrm>
            <a:off x="2124511" y="6460115"/>
            <a:ext cx="4497575" cy="146194"/>
          </a:xfrm>
          <a:prstGeom prst="rect">
            <a:avLst/>
          </a:prstGeom>
          <a:noFill/>
        </p:spPr>
        <p:txBody>
          <a:bodyPr vert="horz" wrap="square" lIns="0" tIns="0" rIns="0" bIns="0" rtlCol="0" anchor="t" anchorCtr="0">
            <a:spAutoFit/>
          </a:bodyPr>
          <a:lstStyle/>
          <a:p>
            <a:pPr marL="342900" indent="-342900" algn="ctr" fontAlgn="auto">
              <a:lnSpc>
                <a:spcPct val="95000"/>
              </a:lnSpc>
              <a:spcBef>
                <a:spcPts val="0"/>
              </a:spcBef>
              <a:spcAft>
                <a:spcPts val="0"/>
              </a:spcAft>
              <a:tabLst>
                <a:tab pos="358775" algn="l"/>
              </a:tabLst>
              <a:defRPr/>
            </a:pPr>
            <a:r>
              <a:rPr lang="en-GB" sz="1000" b="1">
                <a:latin typeface="Arial" panose="020B0604020202020204"/>
                <a:ea typeface="+mn-ea"/>
              </a:rPr>
              <a:t>Fully ramped up production date</a:t>
            </a:r>
            <a:endParaRPr lang="en-GB" sz="1000" b="1" dirty="0">
              <a:latin typeface="Arial" panose="020B0604020202020204"/>
              <a:ea typeface="+mn-ea"/>
            </a:endParaRPr>
          </a:p>
        </p:txBody>
      </p:sp>
      <p:sp>
        <p:nvSpPr>
          <p:cNvPr id="11" name="HeadingBox1" descr="&lt;tags&gt;&lt;tag n=&quot;TagName&quot; v=&quot;HeadingBox1&quot; /&gt;&lt;tag n=&quot;Top&quot; v=&quot;77.87504&quot; /&gt;&lt;tag n=&quot;Left&quot; v=&quot;35.75&quot; /&gt;&lt;tag n=&quot;Height&quot; v=&quot;21.37496&quot; /&gt;&lt;tag n=&quot;Width&quot; v=&quot;314.5&quot; /&gt;&lt;tag n=&quot;ShadowSize&quot; v=&quot;99.899&quot; /&gt;&lt;tag n=&quot;Format&quot; v=&quot;1&quot; /&gt;&lt;/tags&gt;"/>
          <p:cNvSpPr>
            <a:spLocks noChangeArrowheads="1"/>
          </p:cNvSpPr>
          <p:nvPr/>
        </p:nvSpPr>
        <p:spPr bwMode="gray">
          <a:xfrm>
            <a:off x="377371" y="794238"/>
            <a:ext cx="3994150" cy="229870"/>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lIns="0" tIns="0" rIns="0" bIns="25400" anchor="b">
            <a:spAutoFit/>
          </a:bodyPr>
          <a:lstStyle/>
          <a:p>
            <a:pPr algn="l" defTabSz="728980"/>
            <a:r>
              <a:rPr lang="en-US" altLang="ja-JP" sz="1400" b="1">
                <a:solidFill>
                  <a:srgbClr val="285293"/>
                </a:solidFill>
                <a:latin typeface="+mn-lt"/>
                <a:ea typeface="MS PGothic" panose="020B0600070205080204" pitchFamily="34" charset="-128"/>
              </a:rPr>
              <a:t>Q4 2025 </a:t>
            </a:r>
            <a:r>
              <a:rPr lang="en-US" altLang="zh-CN" sz="1400" b="1">
                <a:solidFill>
                  <a:srgbClr val="285293"/>
                </a:solidFill>
                <a:latin typeface="+mn-lt"/>
                <a:ea typeface="MS PGothic" panose="020B0600070205080204" pitchFamily="34" charset="-128"/>
              </a:rPr>
              <a:t>K</a:t>
            </a:r>
            <a:r>
              <a:rPr lang="en-US" altLang="ja-JP" sz="1400" b="1">
                <a:solidFill>
                  <a:srgbClr val="285293"/>
                </a:solidFill>
                <a:latin typeface="+mn-lt"/>
                <a:ea typeface="MS PGothic" panose="020B0600070205080204" pitchFamily="34" charset="-128"/>
              </a:rPr>
              <a:t>ey Figures </a:t>
            </a:r>
            <a:endParaRPr lang="en-US" altLang="ja-JP" sz="1400" b="1" dirty="0">
              <a:solidFill>
                <a:srgbClr val="285293"/>
              </a:solidFill>
              <a:latin typeface="+mn-lt"/>
              <a:ea typeface="MS PGothic" panose="020B0600070205080204" pitchFamily="34" charset="-128"/>
            </a:endParaRPr>
          </a:p>
        </p:txBody>
      </p:sp>
      <p:sp>
        <p:nvSpPr>
          <p:cNvPr id="12" name="HeadingBox2" descr="&lt;tags&gt;&lt;tag n=&quot;TagName&quot; v=&quot;HeadingBox2&quot; /&gt;&lt;tag n=&quot;Top&quot; v=&quot;77.87504&quot; /&gt;&lt;tag n=&quot;Left&quot; v=&quot;369.75&quot; /&gt;&lt;tag n=&quot;Height&quot; v=&quot;21.37496&quot; /&gt;&lt;tag n=&quot;Width&quot; v=&quot;314.5&quot; /&gt;&lt;tag n=&quot;ShadowSize&quot; v=&quot;99.899&quot; /&gt;&lt;tag n=&quot;Format&quot; v=&quot;1&quot; /&gt;&lt;/tags&gt;"/>
          <p:cNvSpPr>
            <a:spLocks noChangeArrowheads="1"/>
          </p:cNvSpPr>
          <p:nvPr/>
        </p:nvSpPr>
        <p:spPr bwMode="gray">
          <a:xfrm>
            <a:off x="4777921" y="793789"/>
            <a:ext cx="3994150" cy="230319"/>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lIns="0" tIns="0" rIns="0" bIns="25400" anchor="b">
            <a:spAutoFit/>
          </a:bodyPr>
          <a:lstStyle/>
          <a:p>
            <a:pPr algn="l" defTabSz="728980"/>
            <a:r>
              <a:rPr lang="en-US" altLang="ja-JP" sz="1400" b="1" dirty="0">
                <a:solidFill>
                  <a:srgbClr val="285293"/>
                </a:solidFill>
                <a:latin typeface="+mn-lt"/>
                <a:ea typeface="MS PGothic" panose="020B0600070205080204" pitchFamily="34" charset="-128"/>
              </a:rPr>
              <a:t>Outlook</a:t>
            </a:r>
            <a:endParaRPr lang="en-US" altLang="ja-JP" sz="1400" b="1" dirty="0">
              <a:solidFill>
                <a:srgbClr val="285293"/>
              </a:solidFill>
              <a:latin typeface="+mn-lt"/>
              <a:ea typeface="MS PGothic" panose="020B0600070205080204" pitchFamily="34" charset="-128"/>
            </a:endParaRPr>
          </a:p>
        </p:txBody>
      </p:sp>
      <p:sp>
        <p:nvSpPr>
          <p:cNvPr id="2" name="灯片编号占位符 1"/>
          <p:cNvSpPr>
            <a:spLocks noGrp="1"/>
          </p:cNvSpPr>
          <p:nvPr>
            <p:ph type="sldNum" sz="quarter" idx="10"/>
          </p:nvPr>
        </p:nvSpPr>
        <p:spPr>
          <a:xfrm>
            <a:off x="7388225" y="6500812"/>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p:cNvSpPr txBox="1"/>
          <p:nvPr/>
        </p:nvSpPr>
        <p:spPr>
          <a:xfrm>
            <a:off x="228600" y="148601"/>
            <a:ext cx="9156700" cy="443198"/>
          </a:xfrm>
          <a:prstGeom prst="rect">
            <a:avLst/>
          </a:prstGeom>
          <a:noFill/>
        </p:spPr>
        <p:txBody>
          <a:bodyPr>
            <a:spAutoFit/>
          </a:bodyPr>
          <a:lstStyle/>
          <a:p>
            <a:pPr algn="l">
              <a:defRPr/>
            </a:pPr>
            <a:r>
              <a:rPr lang="en-US" altLang="zh-CN" sz="2400" b="1">
                <a:solidFill>
                  <a:srgbClr val="F47F36"/>
                </a:solidFill>
                <a:latin typeface="Arial" panose="020B0604020202020204" pitchFamily="34" charset="0"/>
                <a:ea typeface="宋体" panose="02010600030101010101" pitchFamily="2" charset="-122"/>
              </a:rPr>
              <a:t>Polysilicon Manufacturing Overview</a:t>
            </a:r>
            <a:endParaRPr lang="en-US" altLang="zh-CN" sz="2400" b="1" dirty="0">
              <a:solidFill>
                <a:srgbClr val="F47F36"/>
              </a:solidFill>
              <a:latin typeface="Arial" panose="020B0604020202020204" pitchFamily="34" charset="0"/>
              <a:ea typeface="宋体" panose="02010600030101010101" pitchFamily="2" charset="-122"/>
            </a:endParaRPr>
          </a:p>
        </p:txBody>
      </p:sp>
      <p:sp>
        <p:nvSpPr>
          <p:cNvPr id="8" name="HeadingBox1" descr="&lt;tags&gt;&lt;tag n=&quot;TagName&quot; v=&quot;HeadingBox1&quot; /&gt;&lt;tag n=&quot;Top&quot; v=&quot;77.87504&quot; /&gt;&lt;tag n=&quot;Left&quot; v=&quot;35.75&quot; /&gt;&lt;tag n=&quot;Height&quot; v=&quot;21.37496&quot; /&gt;&lt;tag n=&quot;Width&quot; v=&quot;314.5&quot; /&gt;&lt;tag n=&quot;ShadowSize&quot; v=&quot;99.899&quot; /&gt;&lt;tag n=&quot;Format&quot; v=&quot;1&quot; /&gt;&lt;/tags&gt;"/>
          <p:cNvSpPr>
            <a:spLocks noChangeArrowheads="1"/>
          </p:cNvSpPr>
          <p:nvPr/>
        </p:nvSpPr>
        <p:spPr bwMode="gray">
          <a:xfrm>
            <a:off x="377371" y="591450"/>
            <a:ext cx="3994150" cy="230319"/>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wrap="square" lIns="0" tIns="0" rIns="0" bIns="25400" anchor="b">
            <a:spAutoFit/>
          </a:bodyPr>
          <a:lstStyle/>
          <a:p>
            <a:pPr algn="l" defTabSz="728980"/>
            <a:r>
              <a:rPr lang="en-US" altLang="ja-JP" sz="1400" b="1">
                <a:solidFill>
                  <a:srgbClr val="285293"/>
                </a:solidFill>
                <a:latin typeface="+mn-lt"/>
                <a:ea typeface="MS PGothic" panose="020B0600070205080204" pitchFamily="34" charset="-128"/>
              </a:rPr>
              <a:t>Production Volume (</a:t>
            </a:r>
            <a:r>
              <a:rPr lang="en-US" altLang="ja-JP" sz="1400" b="1" dirty="0">
                <a:solidFill>
                  <a:srgbClr val="285293"/>
                </a:solidFill>
                <a:latin typeface="+mn-lt"/>
                <a:ea typeface="MS PGothic" panose="020B0600070205080204" pitchFamily="34" charset="-128"/>
              </a:rPr>
              <a:t>MT)</a:t>
            </a:r>
            <a:endParaRPr lang="en-US" altLang="ja-JP" sz="1400" b="1" dirty="0">
              <a:solidFill>
                <a:srgbClr val="285293"/>
              </a:solidFill>
              <a:latin typeface="+mn-lt"/>
              <a:ea typeface="MS PGothic" panose="020B0600070205080204" pitchFamily="34" charset="-128"/>
            </a:endParaRPr>
          </a:p>
        </p:txBody>
      </p:sp>
      <p:sp>
        <p:nvSpPr>
          <p:cNvPr id="9" name="HeadingBox2" descr="&lt;tags&gt;&lt;tag n=&quot;TagName&quot; v=&quot;HeadingBox2&quot; /&gt;&lt;tag n=&quot;Top&quot; v=&quot;77.87504&quot; /&gt;&lt;tag n=&quot;Left&quot; v=&quot;369.75&quot; /&gt;&lt;tag n=&quot;Height&quot; v=&quot;21.37496&quot; /&gt;&lt;tag n=&quot;Width&quot; v=&quot;314.5&quot; /&gt;&lt;tag n=&quot;ShadowSize&quot; v=&quot;99.899&quot; /&gt;&lt;tag n=&quot;Format&quot; v=&quot;1&quot; /&gt;&lt;/tags&gt;"/>
          <p:cNvSpPr>
            <a:spLocks noChangeArrowheads="1"/>
          </p:cNvSpPr>
          <p:nvPr/>
        </p:nvSpPr>
        <p:spPr bwMode="gray">
          <a:xfrm>
            <a:off x="381000" y="3753760"/>
            <a:ext cx="3994150" cy="230319"/>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lIns="0" tIns="0" rIns="0" bIns="25400" anchor="b">
            <a:spAutoFit/>
          </a:bodyPr>
          <a:lstStyle/>
          <a:p>
            <a:pPr algn="l" defTabSz="728980"/>
            <a:r>
              <a:rPr lang="en-US" altLang="ja-JP" sz="1400" b="1">
                <a:solidFill>
                  <a:srgbClr val="285293"/>
                </a:solidFill>
                <a:latin typeface="+mn-lt"/>
                <a:ea typeface="MS PGothic" panose="020B0600070205080204" pitchFamily="34" charset="-128"/>
              </a:rPr>
              <a:t>Cash </a:t>
            </a:r>
            <a:r>
              <a:rPr lang="en-US" altLang="zh-CN" sz="1400" b="1">
                <a:solidFill>
                  <a:srgbClr val="285293"/>
                </a:solidFill>
                <a:latin typeface="+mn-lt"/>
                <a:ea typeface="MS PGothic" panose="020B0600070205080204" pitchFamily="34" charset="-128"/>
              </a:rPr>
              <a:t>C</a:t>
            </a:r>
            <a:r>
              <a:rPr lang="en-US" altLang="ja-JP" sz="1400" b="1">
                <a:solidFill>
                  <a:srgbClr val="285293"/>
                </a:solidFill>
                <a:latin typeface="+mn-lt"/>
                <a:ea typeface="MS PGothic" panose="020B0600070205080204" pitchFamily="34" charset="-128"/>
              </a:rPr>
              <a:t>ost and Depreciation ($/</a:t>
            </a:r>
            <a:r>
              <a:rPr lang="en-US" altLang="ja-JP" sz="1400" b="1" dirty="0">
                <a:solidFill>
                  <a:srgbClr val="285293"/>
                </a:solidFill>
                <a:latin typeface="+mn-lt"/>
                <a:ea typeface="MS PGothic" panose="020B0600070205080204" pitchFamily="34" charset="-128"/>
              </a:rPr>
              <a:t>kg)*</a:t>
            </a:r>
            <a:endParaRPr lang="en-US" altLang="ja-JP" sz="1400" b="1" dirty="0">
              <a:solidFill>
                <a:srgbClr val="285293"/>
              </a:solidFill>
              <a:latin typeface="+mn-lt"/>
              <a:ea typeface="MS PGothic" panose="020B0600070205080204" pitchFamily="34" charset="-128"/>
            </a:endParaRPr>
          </a:p>
        </p:txBody>
      </p:sp>
      <p:sp>
        <p:nvSpPr>
          <p:cNvPr id="2" name="灯片编号占位符 1"/>
          <p:cNvSpPr>
            <a:spLocks noGrp="1"/>
          </p:cNvSpPr>
          <p:nvPr>
            <p:ph type="sldNum" sz="quarter" idx="10"/>
          </p:nvPr>
        </p:nvSpPr>
        <p:spPr>
          <a:xfrm>
            <a:off x="7388225" y="6493579"/>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graphicFrame>
        <p:nvGraphicFramePr>
          <p:cNvPr id="5" name="Chart 2"/>
          <p:cNvGraphicFramePr/>
          <p:nvPr/>
        </p:nvGraphicFramePr>
        <p:xfrm>
          <a:off x="223800" y="3828245"/>
          <a:ext cx="8539200" cy="30312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Chart 1"/>
          <p:cNvGraphicFramePr/>
          <p:nvPr/>
        </p:nvGraphicFramePr>
        <p:xfrm>
          <a:off x="223520" y="861060"/>
          <a:ext cx="8539480" cy="2921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ags/tag1.xml><?xml version="1.0" encoding="utf-8"?>
<p:tagLst xmlns:p="http://schemas.openxmlformats.org/presentationml/2006/main">
  <p:tag name="ISDISCLAIMER" val="True"/>
</p:tagLst>
</file>

<file path=ppt/tags/tag10.xml><?xml version="1.0" encoding="utf-8"?>
<p:tagLst xmlns:p="http://schemas.openxmlformats.org/presentationml/2006/main">
  <p:tag name="KSO_WM_UNIT_TABLE_BEAUTIFY" val="smartTable{f6765489-e399-493f-b9f3-0f14e7b4c6be}"/>
</p:tagLst>
</file>

<file path=ppt/tags/tag11.xml><?xml version="1.0" encoding="utf-8"?>
<p:tagLst xmlns:p="http://schemas.openxmlformats.org/presentationml/2006/main">
  <p:tag name="TAGS" val="&lt;tags&gt;&lt;tag n=&quot;id&quot; v=&quot;1101&quot; /&gt;&lt;tag n=&quot;name&quot; v=&quot;Title Only&quot; /&gt;&lt;tag n=&quot;layoutInfo&quot; v=&quot;i=1101|t=0|s=True|r=0|c=0|f=12|x=3|m=0|h=False|&quot; /&gt;&lt;/tags&gt;"/>
</p:tagLst>
</file>

<file path=ppt/tags/tag12.xml><?xml version="1.0" encoding="utf-8"?>
<p:tagLst xmlns:p="http://schemas.openxmlformats.org/presentationml/2006/main">
  <p:tag name="FDSMENUDOCLEVELBTNSTATES" val="&lt;btnStates&gt;&lt;btn tag=&quot;1001&quot; state=&quot;UP&quot;/&gt;&lt;/btnStates&gt;&#10;"/>
  <p:tag name="TAGS" val="&lt;tags&gt;&lt;tag n=&quot;ColorScheme&quot; v=&quot;0&quot; /&gt;&lt;tag n=&quot;FssSaveTime&quot; v=&quot;00:00:00&quot; /&gt;&lt;tag n=&quot;FssPath&quot; v=&quot;&quot; /&gt;&lt;tag n=&quot;FssId&quot; v=&quot;&quot; /&gt;&lt;tag n=&quot;FssVersion&quot; v=&quot;&quot; /&gt;&lt;tag n=&quot;Disclaimers&quot; v=&quot;&quot; /&gt;&lt;tag n=&quot;Language&quot; v=&quot;CHN&quot; /&gt;&lt;tag n=&quot;DisclaimerVer&quot; v=&quot;6.2.4.0&quot; /&gt;&lt;tag n=&quot;DatePrefix&quot; v=&quot;False&quot; /&gt;&lt;tag n=&quot;Date&quot; v=&quot;June 2017&quot; /&gt;&lt;tag n=&quot;OrgPrefix&quot; v=&quot;False&quot; /&gt;&lt;tag n=&quot;OrgUnit&quot; v=&quot;&quot; /&gt;&lt;tag n=&quot;ProdPrefix&quot; v=&quot;False&quot; /&gt;&lt;tag n=&quot;ProducedBy&quot; v=&quot;&quot; /&gt;&lt;tag n=&quot;Confidential&quot; v=&quot;False&quot; /&gt;&lt;tag n=&quot;Draft&quot; v=&quot;False&quot; /&gt;&lt;tag n=&quot;Internal&quot; v=&quot;False&quot; /&gt;&lt;tag n=&quot;CScopyright&quot; v=&quot;True&quot; /&gt;&lt;tag n=&quot;HasLatestDiscCopyright&quot; v=&quot;True&quot; /&gt;&lt;tag n=&quot;HasFilename&quot; v=&quot;True&quot; /&gt;&lt;tag n=&quot;HasDate&quot; v=&quot;True&quot; /&gt;&lt;tag n=&quot;HasTime&quot; v=&quot;True&quot; /&gt;&lt;tag n=&quot;XlPalette&quot; v=&quot;6830080,16711680,9001765,12948158,4103412,16048295,11769976,9816998,0,10373522,12370376,15584108,5362431,5155178,12370376,12370376,9001765,8291985,2952861,15584108,10373522,12370376,5155178,4103412,11769976,7501278,16048295,12948158,9159928,9816998,8248831,2541567,9159928,12115395,14202579,16313028,11720699,13746866,11069951,11974635,6664438,7453320,15848841,7501278,4274370,16777215,2541567,16777215,14409699,11627944,15725045,16777215,2952861,8248831,10133930,8291985&quot; /&gt;&lt;/tags&gt;"/>
  <p:tag name="COMMONDATA" val="eyJoZGlkIjoiYTUwMGE5ZDM4ZjM4MzIwZmVlNGFkNzNlYjlhMWUyMjIifQ=="/>
  <p:tag name="KSO_WPP_MARK_KEY" val="6955a53a-1f70-4c86-adec-4b3d416f4cde"/>
</p:tagLst>
</file>

<file path=ppt/tags/tag2.xml><?xml version="1.0" encoding="utf-8"?>
<p:tagLst xmlns:p="http://schemas.openxmlformats.org/presentationml/2006/main">
  <p:tag name="ISDISCLAIMER" val="True"/>
</p:tagLst>
</file>

<file path=ppt/tags/tag3.xml><?xml version="1.0" encoding="utf-8"?>
<p:tagLst xmlns:p="http://schemas.openxmlformats.org/presentationml/2006/main">
  <p:tag name="TAGS" val="&lt;tags&gt;&lt;tag n=&quot;id&quot; v=&quot;2&quot; /&gt;&lt;tag n=&quot;name&quot; v=&quot;CoverPageTitleBox&quot; /&gt;&lt;/tags&gt;"/>
</p:tagLst>
</file>

<file path=ppt/tags/tag4.xml><?xml version="1.0" encoding="utf-8"?>
<p:tagLst xmlns:p="http://schemas.openxmlformats.org/presentationml/2006/main">
  <p:tag name="TAGS" val="&lt;tags&gt;&lt;tag n=&quot;id&quot; v=&quot;6&quot; /&gt;&lt;tag n=&quot;name&quot; v=&quot;BasicText&quot; /&gt;&lt;/tags&gt;"/>
</p:tagLst>
</file>

<file path=ppt/tags/tag5.xml><?xml version="1.0" encoding="utf-8"?>
<p:tagLst xmlns:p="http://schemas.openxmlformats.org/presentationml/2006/main">
  <p:tag name="TAGS" val="&lt;tags&gt;&lt;tag n=&quot;id&quot; v=&quot;4&quot; /&gt;&lt;tag n=&quot;name&quot; v=&quot;Flysheet&quot; /&gt;&lt;/tags&gt;"/>
</p:tagLst>
</file>

<file path=ppt/tags/tag6.xml><?xml version="1.0" encoding="utf-8"?>
<p:tagLst xmlns:p="http://schemas.openxmlformats.org/presentationml/2006/main">
  <p:tag name="KSO_WM_UNIT_TABLE_BEAUTIFY" val="smartTable{c59970d3-1649-4d9f-9f59-cdd5e71260b7}"/>
</p:tagLst>
</file>

<file path=ppt/tags/tag7.xml><?xml version="1.0" encoding="utf-8"?>
<p:tagLst xmlns:p="http://schemas.openxmlformats.org/presentationml/2006/main">
  <p:tag name="KSO_WM_UNIT_TABLE_BEAUTIFY" val="smartTable{120e9c7e-a057-4628-afed-617f226582e0}"/>
</p:tagLst>
</file>

<file path=ppt/tags/tag8.xml><?xml version="1.0" encoding="utf-8"?>
<p:tagLst xmlns:p="http://schemas.openxmlformats.org/presentationml/2006/main">
  <p:tag name="KSO_WM_UNIT_TABLE_BEAUTIFY" val="smartTable{bb390621-c997-4400-aa5a-b354dbb98c41}"/>
</p:tagLst>
</file>

<file path=ppt/tags/tag9.xml><?xml version="1.0" encoding="utf-8"?>
<p:tagLst xmlns:p="http://schemas.openxmlformats.org/presentationml/2006/main">
  <p:tag name="KSO_WM_UNIT_TABLE_BEAUTIFY" val="smartTable{925bd619-b5ab-455c-b194-8e9e0bfdc420}"/>
</p:tagLst>
</file>

<file path=ppt/theme/theme1.xml><?xml version="1.0" encoding="utf-8"?>
<a:theme xmlns:a="http://schemas.openxmlformats.org/drawingml/2006/main" name="PowerPitch">
  <a:themeElements>
    <a:clrScheme name="DAQO">
      <a:dk1>
        <a:srgbClr val="000000"/>
      </a:dk1>
      <a:lt1>
        <a:srgbClr val="FFFFFF"/>
      </a:lt1>
      <a:dk2>
        <a:srgbClr val="F47F36"/>
      </a:dk2>
      <a:lt2>
        <a:srgbClr val="DADBDD"/>
      </a:lt2>
      <a:accent1>
        <a:srgbClr val="F47F36"/>
      </a:accent1>
      <a:accent2>
        <a:srgbClr val="898989"/>
      </a:accent2>
      <a:accent3>
        <a:srgbClr val="285293"/>
      </a:accent3>
      <a:accent4>
        <a:srgbClr val="C0AA9C"/>
      </a:accent4>
      <a:accent5>
        <a:srgbClr val="5B7C56"/>
      </a:accent5>
      <a:accent6>
        <a:srgbClr val="D9D127"/>
      </a:accent6>
      <a:hlink>
        <a:srgbClr val="8C8618"/>
      </a:hlink>
      <a:folHlink>
        <a:srgbClr val="C8C1BC"/>
      </a:folHlink>
    </a:clrScheme>
    <a:fontScheme name="STKaitai &amp; Arial">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w="25400" cap="flat" cmpd="sng" algn="ctr">
          <a:noFill/>
          <a:prstDash val="solid"/>
          <a:round/>
          <a:headEnd type="none" w="med" len="med"/>
          <a:tailEnd type="none" w="med" len="med"/>
        </a:ln>
      </a:spPr>
      <a:bodyPr lIns="91440" tIns="46800" rtlCol="0" anchor="t" anchorCtr="0"/>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latin typeface="+mn-lt"/>
          </a:defRPr>
        </a:defPPr>
      </a:lstStyle>
    </a:txDef>
  </a:objectDefaults>
  <a:custClrLst>
    <a:custClr name="Credit Suisse Brown">
      <a:srgbClr val="815F3B"/>
    </a:custClr>
    <a:custClr name="Credit Suisse Grey Green">
      <a:srgbClr val="B6BCA0"/>
    </a:custClr>
    <a:custClr name="Credit Suisse Dark Green">
      <a:srgbClr val="5C6522"/>
    </a:custClr>
    <a:custClr name="Credit Suisse Grey Blue">
      <a:srgbClr val="80AEA7"/>
    </a:custClr>
    <a:custClr name="Credit Suisse Purple">
      <a:srgbClr val="7B71A0"/>
    </a:custClr>
    <a:custClr name="Credit Suisse Light Blue">
      <a:srgbClr val="66A2BC"/>
    </a:custClr>
    <a:custClr name="Credit Suisse Green">
      <a:srgbClr val="C2B400"/>
    </a:custClr>
    <a:custClr name="Credit Suisse Yellow">
      <a:srgbClr val="FABB00"/>
    </a:custClr>
    <a:custClr name="Credit Suisse Orange">
      <a:srgbClr val="E5730A"/>
    </a:custClr>
    <a:custClr name="Credit Suisse Red">
      <a:srgbClr val="9D0E2D"/>
    </a:custClr>
    <a:custClr name="Credit Suisse Brown 80%">
      <a:srgbClr val="987A58"/>
    </a:custClr>
    <a:custClr name="Credit Suisse Grey Green 80%">
      <a:srgbClr val="C5C9B2"/>
    </a:custClr>
    <a:custClr name="Credit Suisse Dark Green 80%">
      <a:srgbClr val="7B7C41"/>
    </a:custClr>
    <a:custClr name="Credit Suisse Grey Blue 80%">
      <a:srgbClr val="9CBDB7"/>
    </a:custClr>
    <a:custClr name="Credit Suisse Purple 80%">
      <a:srgbClr val="928BB2"/>
    </a:custClr>
    <a:custClr name="Credit Suisse Light Blue 80%">
      <a:srgbClr val="85B4CA"/>
    </a:custClr>
    <a:custClr name="Credit Suisse Green 80%">
      <a:srgbClr val="CFC23D"/>
    </a:custClr>
    <a:custClr name="Credit Suisse Yellow 80%">
      <a:srgbClr val="FCC844"/>
    </a:custClr>
    <a:custClr name="Credit Suisse Orange 80%">
      <a:srgbClr val="EB903F"/>
    </a:custClr>
    <a:custClr name="Credit Suisse Red 80%">
      <a:srgbClr val="C23841"/>
    </a:custClr>
    <a:custClr name="Credit Suisse Brown 60%">
      <a:srgbClr val="B0987C"/>
    </a:custClr>
    <a:custClr name="Credit Suisse Grey Green 60%">
      <a:srgbClr val="D4D6C5"/>
    </a:custClr>
    <a:custClr name="Credit Suisse Dark Green 60%">
      <a:srgbClr val="9A9869"/>
    </a:custClr>
    <a:custClr name="Credit Suisse Grey Blue 60%">
      <a:srgbClr val="B5CDC8"/>
    </a:custClr>
    <a:custClr name="Credit Suisse Purple 60%">
      <a:srgbClr val="ACA5C5"/>
    </a:custClr>
    <a:custClr name="Credit Suisse Light Blue 60%">
      <a:srgbClr val="A4C7D7"/>
    </a:custClr>
    <a:custClr name="Credit Suisse Green 60%">
      <a:srgbClr val="DBD172"/>
    </a:custClr>
    <a:custClr name="Credit Suisse Yellow 60%">
      <a:srgbClr val="FED57A"/>
    </a:custClr>
    <a:custClr name="Credit Suisse Orange 60%">
      <a:srgbClr val="F1AD6E"/>
    </a:custClr>
    <a:custClr name="Credit Suisse Red 60%">
      <a:srgbClr val="DE7572"/>
    </a:custClr>
    <a:custClr name="Credit Suisse Brown 40%">
      <a:srgbClr val="C9B8A5"/>
    </a:custClr>
    <a:custClr name="Credit Suisse Grey Green 40%">
      <a:srgbClr val="E2E3D8"/>
    </a:custClr>
    <a:custClr name="Credit Suisse Dark Green 40%">
      <a:srgbClr val="BBB897"/>
    </a:custClr>
    <a:custClr name="Credit Suisse Grey Blue 40%">
      <a:srgbClr val="CEDDDA"/>
    </a:custClr>
    <a:custClr name="Credit Suisse Purple 40%">
      <a:srgbClr val="C6C2D8"/>
    </a:custClr>
    <a:custClr name="Credit Suisse Light Blue 40%">
      <a:srgbClr val="C2D9E5"/>
    </a:custClr>
    <a:custClr name="Credit Suisse Green 40%">
      <a:srgbClr val="E8E0A3"/>
    </a:custClr>
    <a:custClr name="Credit Suisse Yellow 40%">
      <a:srgbClr val="FFE4AA"/>
    </a:custClr>
    <a:custClr name="Credit Suisse Orange 40%">
      <a:srgbClr val="F7CA9F"/>
    </a:custClr>
    <a:custClr name="Credit Suisse Red 40%">
      <a:srgbClr val="EBB7B6"/>
    </a:custClr>
    <a:custClr name="Credit Suisse Brown 20%">
      <a:srgbClr val="E3DBD0"/>
    </a:custClr>
    <a:custClr name="Credit Suisse Grey Green 20%">
      <a:srgbClr val="F1F1EC"/>
    </a:custClr>
    <a:custClr name="Credit Suisse Dark Green 20%">
      <a:srgbClr val="DCDAC9"/>
    </a:custClr>
    <a:custClr name="Credit Suisse Grey Blue 20%">
      <a:srgbClr val="E7EEEC"/>
    </a:custClr>
    <a:custClr name="Credit Suisse Purple 20%">
      <a:srgbClr val="E2E0EB"/>
    </a:custClr>
    <a:custClr name="Credit Suisse Light Blue 20%">
      <a:srgbClr val="E0ECF2"/>
    </a:custClr>
    <a:custClr name="Credit Suisse Green 20%">
      <a:srgbClr val="F4F0D2"/>
    </a:custClr>
    <a:custClr name="Credit Suisse Yellow 20%">
      <a:srgbClr val="FFF1D6"/>
    </a:custClr>
    <a:custClr name="Credit Suisse Orange 20%">
      <a:srgbClr val="FBE5CF"/>
    </a:custClr>
    <a:custClr name="Credit Suisse Red 20%">
      <a:srgbClr val="F5DBDA"/>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custClrLst>
    <a:custClr name="Credit Suisse Brown">
      <a:srgbClr val="6F5940"/>
    </a:custClr>
    <a:custClr name="Credit Suisse Gray Green">
      <a:srgbClr val="A2AF95"/>
    </a:custClr>
    <a:custClr name="Credit Suisse Dark Green">
      <a:srgbClr val="515C2C"/>
    </a:custClr>
    <a:custClr name="Credit Suisse Gray Blue">
      <a:srgbClr val="70A198"/>
    </a:custClr>
    <a:custClr name="Credit Suisse Purple">
      <a:srgbClr val="92499E"/>
    </a:custClr>
    <a:custClr name="Credit Suisse Light Blue">
      <a:srgbClr val="166C86"/>
    </a:custClr>
    <a:custClr name="Credit Suisse Green">
      <a:srgbClr val="898000"/>
    </a:custClr>
    <a:custClr name="Credit Suisse Yellow">
      <a:srgbClr val="FFC726"/>
    </a:custClr>
    <a:custClr name="Credit Suisse Orange">
      <a:srgbClr val="F49C3E"/>
    </a:custClr>
    <a:custClr name="Credit Suisse Red">
      <a:srgbClr val="9D0E2D"/>
    </a:custClr>
    <a:custClr name="Credit Suisse Brown 80%">
      <a:srgbClr val="907F6C"/>
    </a:custClr>
    <a:custClr name="Credit Suisse Gray Green 80%">
      <a:srgbClr val="B8C2AE"/>
    </a:custClr>
    <a:custClr name="Credit Suisse Dark Green 80%">
      <a:srgbClr val="79825D"/>
    </a:custClr>
    <a:custClr name="Credit Suisse Gray Blue 80%">
      <a:srgbClr val="91B7B0"/>
    </a:custClr>
    <a:custClr name="Credit Suisse Purple 80%">
      <a:srgbClr val="AB73B4"/>
    </a:custClr>
    <a:custClr name="Credit Suisse Light Blue 80%">
      <a:srgbClr val="4C8EA2"/>
    </a:custClr>
    <a:custClr name="Credit Suisse Green 80%">
      <a:srgbClr val="A49D3B"/>
    </a:custClr>
    <a:custClr name="Credit Suisse Yellow 80%">
      <a:srgbClr val="FFD458"/>
    </a:custClr>
    <a:custClr name="Credit Suisse Orange 80%">
      <a:srgbClr val="F7B36B"/>
    </a:custClr>
    <a:custClr name="Credit Suisse Red 80%">
      <a:srgbClr val="B4465E"/>
    </a:custClr>
    <a:custClr name="Credit Suisse Brown 60%">
      <a:srgbClr val="B1A598"/>
    </a:custClr>
    <a:custClr name="Credit Suisse Gray Green 60%">
      <a:srgbClr val="CDD4C6"/>
    </a:custClr>
    <a:custClr name="Credit Suisse Dark Green 60%">
      <a:srgbClr val="A1A78D"/>
    </a:custClr>
    <a:custClr name="Credit Suisse Gray Blue 60%">
      <a:srgbClr val="B2CCC7"/>
    </a:custClr>
    <a:custClr name="Credit Suisse Purple 60%">
      <a:srgbClr val="C49DCB"/>
    </a:custClr>
    <a:custClr name="Credit Suisse Light Blue 60%">
      <a:srgbClr val="81AFBE"/>
    </a:custClr>
    <a:custClr name="Credit Suisse Green 60%">
      <a:srgbClr val="BFBA75"/>
    </a:custClr>
    <a:custClr name="Credit Suisse Yellow 60%">
      <a:srgbClr val="FFE18A"/>
    </a:custClr>
    <a:custClr name="Credit Suisse Orange 60%">
      <a:srgbClr val="F9C997"/>
    </a:custClr>
    <a:custClr name="Credit Suisse Red 60%">
      <a:srgbClr val="CA7D8D"/>
    </a:custClr>
    <a:custClr name="Credit Suisse Brown 40%">
      <a:srgbClr val="D7D1CA"/>
    </a:custClr>
    <a:custClr name="Credit Suisse Gray Green 40%">
      <a:srgbClr val="E5E9E1"/>
    </a:custClr>
    <a:custClr name="Credit Suisse Dark Green 40%">
      <a:srgbClr val="CFD2C4"/>
    </a:custClr>
    <a:custClr name="Credit Suisse Gray Blue 40%">
      <a:srgbClr val="D7E5E2"/>
    </a:custClr>
    <a:custClr name="Credit Suisse Purple 40%">
      <a:srgbClr val="E1CCE4"/>
    </a:custClr>
    <a:custClr name="Credit Suisse Light Blue 40%">
      <a:srgbClr val="BED6DD"/>
    </a:custClr>
    <a:custClr name="Credit Suisse Green 40%">
      <a:srgbClr val="DEDCB8"/>
    </a:custClr>
    <a:custClr name="Credit Suisse Yellow 40%">
      <a:srgbClr val="FFEFC2"/>
    </a:custClr>
    <a:custClr name="Credit Suisse Orange 40%">
      <a:srgbClr val="FCE3C9"/>
    </a:custClr>
    <a:custClr name="Credit Suisse Red 40%">
      <a:srgbClr val="E4BCC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custClrLst>
    <a:custClr name="Credit Suisse Brown">
      <a:srgbClr val="6F5940"/>
    </a:custClr>
    <a:custClr name="Credit Suisse Gray Green">
      <a:srgbClr val="A2AF95"/>
    </a:custClr>
    <a:custClr name="Credit Suisse Dark Green">
      <a:srgbClr val="515C2C"/>
    </a:custClr>
    <a:custClr name="Credit Suisse Gray Blue">
      <a:srgbClr val="70A198"/>
    </a:custClr>
    <a:custClr name="Credit Suisse Purple">
      <a:srgbClr val="92499E"/>
    </a:custClr>
    <a:custClr name="Credit Suisse Light Blue">
      <a:srgbClr val="166C86"/>
    </a:custClr>
    <a:custClr name="Credit Suisse Green">
      <a:srgbClr val="898000"/>
    </a:custClr>
    <a:custClr name="Credit Suisse Yellow">
      <a:srgbClr val="FFC726"/>
    </a:custClr>
    <a:custClr name="Credit Suisse Orange">
      <a:srgbClr val="F49C3E"/>
    </a:custClr>
    <a:custClr name="Credit Suisse Red">
      <a:srgbClr val="9D0E2D"/>
    </a:custClr>
    <a:custClr name="Credit Suisse Brown 80%">
      <a:srgbClr val="907F6C"/>
    </a:custClr>
    <a:custClr name="Credit Suisse Gray Green 80%">
      <a:srgbClr val="B8C2AE"/>
    </a:custClr>
    <a:custClr name="Credit Suisse Dark Green 80%">
      <a:srgbClr val="79825D"/>
    </a:custClr>
    <a:custClr name="Credit Suisse Gray Blue 80%">
      <a:srgbClr val="91B7B0"/>
    </a:custClr>
    <a:custClr name="Credit Suisse Purple 80%">
      <a:srgbClr val="AB73B4"/>
    </a:custClr>
    <a:custClr name="Credit Suisse Light Blue 80%">
      <a:srgbClr val="4C8EA2"/>
    </a:custClr>
    <a:custClr name="Credit Suisse Green 80%">
      <a:srgbClr val="A49D3B"/>
    </a:custClr>
    <a:custClr name="Credit Suisse Yellow 80%">
      <a:srgbClr val="FFD458"/>
    </a:custClr>
    <a:custClr name="Credit Suisse Orange 80%">
      <a:srgbClr val="F7B36B"/>
    </a:custClr>
    <a:custClr name="Credit Suisse Red 80%">
      <a:srgbClr val="B4465E"/>
    </a:custClr>
    <a:custClr name="Credit Suisse Brown 60%">
      <a:srgbClr val="B1A598"/>
    </a:custClr>
    <a:custClr name="Credit Suisse Gray Green 60%">
      <a:srgbClr val="CDD4C6"/>
    </a:custClr>
    <a:custClr name="Credit Suisse Dark Green 60%">
      <a:srgbClr val="A1A78D"/>
    </a:custClr>
    <a:custClr name="Credit Suisse Gray Blue 60%">
      <a:srgbClr val="B2CCC7"/>
    </a:custClr>
    <a:custClr name="Credit Suisse Purple 60%">
      <a:srgbClr val="C49DCB"/>
    </a:custClr>
    <a:custClr name="Credit Suisse Light Blue 60%">
      <a:srgbClr val="81AFBE"/>
    </a:custClr>
    <a:custClr name="Credit Suisse Green 60%">
      <a:srgbClr val="BFBA75"/>
    </a:custClr>
    <a:custClr name="Credit Suisse Yellow 60%">
      <a:srgbClr val="FFE18A"/>
    </a:custClr>
    <a:custClr name="Credit Suisse Orange 60%">
      <a:srgbClr val="F9C997"/>
    </a:custClr>
    <a:custClr name="Credit Suisse Red 60%">
      <a:srgbClr val="CA7D8D"/>
    </a:custClr>
    <a:custClr name="Credit Suisse Brown 40%">
      <a:srgbClr val="D7D1CA"/>
    </a:custClr>
    <a:custClr name="Credit Suisse Gray Green 40%">
      <a:srgbClr val="E5E9E1"/>
    </a:custClr>
    <a:custClr name="Credit Suisse Dark Green 40%">
      <a:srgbClr val="CFD2C4"/>
    </a:custClr>
    <a:custClr name="Credit Suisse Gray Blue 40%">
      <a:srgbClr val="D7E5E2"/>
    </a:custClr>
    <a:custClr name="Credit Suisse Purple 40%">
      <a:srgbClr val="E1CCE4"/>
    </a:custClr>
    <a:custClr name="Credit Suisse Light Blue 40%">
      <a:srgbClr val="BED6DD"/>
    </a:custClr>
    <a:custClr name="Credit Suisse Green 40%">
      <a:srgbClr val="DEDCB8"/>
    </a:custClr>
    <a:custClr name="Credit Suisse Yellow 40%">
      <a:srgbClr val="FFEFC2"/>
    </a:custClr>
    <a:custClr name="Credit Suisse Orange 40%">
      <a:srgbClr val="FCE3C9"/>
    </a:custClr>
    <a:custClr name="Credit Suisse Red 40%">
      <a:srgbClr val="E4BCC5"/>
    </a:custClr>
  </a:custClr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owerPitchStandard">
    <a:dk1>
      <a:sysClr val="windowText" lastClr="000000"/>
    </a:dk1>
    <a:lt1>
      <a:sysClr val="window" lastClr="FFFFFF"/>
    </a:lt1>
    <a:dk2>
      <a:srgbClr val="FFFFFF"/>
    </a:dk2>
    <a:lt2>
      <a:srgbClr val="000000"/>
    </a:lt2>
    <a:accent1>
      <a:srgbClr val="255B89"/>
    </a:accent1>
    <a:accent2>
      <a:srgbClr val="91867E"/>
    </a:accent2>
    <a:accent3>
      <a:srgbClr val="9D0E2D"/>
    </a:accent3>
    <a:accent4>
      <a:srgbClr val="6CCBED"/>
    </a:accent4>
    <a:accent5>
      <a:srgbClr val="92499E"/>
    </a:accent5>
    <a:accent6>
      <a:srgbClr val="C8C1BC"/>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17048</Words>
  <Application>WPS 演示</Application>
  <PresentationFormat>全屏显示(4:3)</PresentationFormat>
  <Paragraphs>650</Paragraphs>
  <Slides>16</Slides>
  <Notes>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宋体</vt:lpstr>
      <vt:lpstr>Wingdings</vt:lpstr>
      <vt:lpstr>Credit Suisse Type Light</vt:lpstr>
      <vt:lpstr>Arial</vt:lpstr>
      <vt:lpstr>MS PGothic</vt:lpstr>
      <vt:lpstr>Credit Suisse Type Roman</vt:lpstr>
      <vt:lpstr>Segoe Print</vt:lpstr>
      <vt:lpstr>Times New Roman</vt:lpstr>
      <vt:lpstr>Calibri</vt:lpstr>
      <vt:lpstr>Calibri</vt:lpstr>
      <vt:lpstr>Arial Unicode MS</vt:lpstr>
      <vt:lpstr>华文楷体</vt:lpstr>
      <vt:lpstr>等线</vt:lpstr>
      <vt:lpstr>微软雅黑</vt:lpstr>
      <vt:lpstr>PMingLiU</vt:lpstr>
      <vt:lpstr>PowerPitch</vt:lpstr>
      <vt:lpstr>PowerPoint 演示文稿</vt:lpstr>
      <vt:lpstr>Safe Harbor Statement </vt:lpstr>
      <vt:lpstr>PowerPoint 演示文稿</vt:lpstr>
      <vt:lpstr>Management Remarks</vt:lpstr>
      <vt:lpstr>Management Remarks – Continued</vt:lpstr>
      <vt:lpstr>Management Remarks – Continued (2)</vt:lpstr>
      <vt:lpstr>PowerPoint 演示文稿</vt:lpstr>
      <vt:lpstr>PowerPoint 演示文稿</vt:lpstr>
      <vt:lpstr>PowerPoint 演示文稿</vt:lpstr>
      <vt:lpstr>Quarterly Polysilicon Sales Volume and ASPs</vt:lpstr>
      <vt:lpstr>Income Statement Summary</vt:lpstr>
      <vt:lpstr>Balance Sheet Summary</vt:lpstr>
      <vt:lpstr>Cash Flow Summary</vt:lpstr>
      <vt:lpstr>PowerPoint 演示文稿</vt:lpstr>
      <vt:lpstr>Use of Non-GAAP financial measures</vt:lpstr>
      <vt:lpstr>PowerPoint 演示文稿</vt:lpstr>
    </vt:vector>
  </TitlesOfParts>
  <Company>Credit Suisse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May (PJCG 12)</dc:creator>
  <cp:lastModifiedBy>赵颖婕</cp:lastModifiedBy>
  <cp:revision>1599</cp:revision>
  <cp:lastPrinted>2019-05-21T09:54:00Z</cp:lastPrinted>
  <dcterms:created xsi:type="dcterms:W3CDTF">2007-02-26T19:27:00Z</dcterms:created>
  <dcterms:modified xsi:type="dcterms:W3CDTF">2026-02-25T08:00:52Z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Type">
    <vt:i4>11</vt:i4>
  </property>
  <property fmtid="{D5CDD505-2E9C-101B-9397-08002B2CF9AE}" pid="3" name="_SIProp12DataClass+9d401f75-6608-41d3-bd1f-efe1542cdc01">
    <vt:lpwstr>v=1.2&gt;I=9d401f75-6608-41d3-bd1f-efe1542cdc01&amp;N=Confidential&amp;V=1.3&amp;U=S-1-5-21-1828601920-3511188894-431489442-65962&amp;D=Wong%2c+May+(PJCG+12)&amp;A=Associated&amp;H=False</vt:lpwstr>
  </property>
  <property fmtid="{D5CDD505-2E9C-101B-9397-08002B2CF9AE}" pid="4" name="Classification">
    <vt:lpwstr>Confidential</vt:lpwstr>
  </property>
  <property fmtid="{D5CDD505-2E9C-101B-9397-08002B2CF9AE}" pid="5" name="_NewReviewCycle">
    <vt:lpwstr/>
  </property>
  <property fmtid="{D5CDD505-2E9C-101B-9397-08002B2CF9AE}" pid="6" name="ICV">
    <vt:lpwstr>F3DC155B203F43F39D38246DDC7C59F2</vt:lpwstr>
  </property>
  <property fmtid="{D5CDD505-2E9C-101B-9397-08002B2CF9AE}" pid="7" name="KSOProductBuildVer">
    <vt:lpwstr>2052-12.1.0.20784</vt:lpwstr>
  </property>
</Properties>
</file>