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ommentAuthors.xml" ContentType="application/vnd.openxmlformats-officedocument.presentationml.commentAuthors+xml"/>
  <Override PartName="/ppt/drawings/drawing1.xml" ContentType="application/vnd.openxmlformats-officedocument.drawingml.chartshap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5"/>
  </p:notesMasterIdLst>
  <p:handoutMasterIdLst>
    <p:handoutMasterId r:id="rId20"/>
  </p:handoutMasterIdLst>
  <p:sldIdLst>
    <p:sldId id="1052" r:id="rId3"/>
    <p:sldId id="1152" r:id="rId4"/>
    <p:sldId id="1095" r:id="rId6"/>
    <p:sldId id="1141" r:id="rId7"/>
    <p:sldId id="1157" r:id="rId8"/>
    <p:sldId id="1162" r:id="rId9"/>
    <p:sldId id="668" r:id="rId10"/>
    <p:sldId id="1142" r:id="rId11"/>
    <p:sldId id="1143" r:id="rId12"/>
    <p:sldId id="1151" r:id="rId13"/>
    <p:sldId id="1158" r:id="rId14"/>
    <p:sldId id="1154" r:id="rId15"/>
    <p:sldId id="1155" r:id="rId16"/>
    <p:sldId id="1159" r:id="rId17"/>
    <p:sldId id="1094" r:id="rId18"/>
    <p:sldId id="1118" r:id="rId19"/>
  </p:sldIdLst>
  <p:sldSz cx="9144000" cy="6858000" type="screen4x3"/>
  <p:notesSz cx="10234295" cy="7099300"/>
  <p:embeddedFontLst>
    <p:embeddedFont>
      <p:font typeface="Credit Suisse Type Light" panose="020B0303040503020204" pitchFamily="34" charset="0"/>
      <p:regular r:id="rId25"/>
    </p:embeddedFont>
    <p:embeddedFont>
      <p:font typeface="MS PGothic" panose="020B0600070205080204" pitchFamily="34" charset="-128"/>
      <p:regular r:id="rId26"/>
    </p:embeddedFont>
    <p:embeddedFont>
      <p:font typeface="Calibri" panose="020F0502020204030204"/>
      <p:regular r:id="rId27"/>
      <p:bold r:id="rId28"/>
      <p:italic r:id="rId29"/>
      <p:boldItalic r:id="rId30"/>
    </p:embeddedFont>
    <p:embeddedFont>
      <p:font typeface="华文楷体" panose="02010600040101010101" charset="-122"/>
      <p:regular r:id="rId31"/>
    </p:embeddedFont>
  </p:embeddedFontLst>
  <p:custDataLst>
    <p:tags r:id="rId32"/>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p:defaultTextStyle>
  <p:extLst>
    <p:ext uri="{EFAFB233-063F-42B5-8137-9DF3F51BA10A}">
      <p15:sldGuideLst xmlns:p15="http://schemas.microsoft.com/office/powerpoint/2012/main">
        <p15:guide id="1" orient="horz" pos="3369" userDrawn="1">
          <p15:clr>
            <a:srgbClr val="A4A3A4"/>
          </p15:clr>
        </p15:guide>
        <p15:guide id="2" orient="horz" pos="751" userDrawn="1">
          <p15:clr>
            <a:srgbClr val="A4A3A4"/>
          </p15:clr>
        </p15:guide>
        <p15:guide id="3" orient="horz" pos="2194" userDrawn="1">
          <p15:clr>
            <a:srgbClr val="A4A3A4"/>
          </p15:clr>
        </p15:guide>
        <p15:guide id="4" orient="horz" pos="3540" userDrawn="1">
          <p15:clr>
            <a:srgbClr val="A4A3A4"/>
          </p15:clr>
        </p15:guide>
        <p15:guide id="5" orient="horz" pos="3483" userDrawn="1">
          <p15:clr>
            <a:srgbClr val="A4A3A4"/>
          </p15:clr>
        </p15:guide>
        <p15:guide id="6" orient="horz" pos="1927" userDrawn="1">
          <p15:clr>
            <a:srgbClr val="A4A3A4"/>
          </p15:clr>
        </p15:guide>
        <p15:guide id="7" orient="horz" pos="411" userDrawn="1">
          <p15:clr>
            <a:srgbClr val="A4A3A4"/>
          </p15:clr>
        </p15:guide>
        <p15:guide id="8" orient="horz" pos="136" userDrawn="1">
          <p15:clr>
            <a:srgbClr val="A4A3A4"/>
          </p15:clr>
        </p15:guide>
        <p15:guide id="9" pos="2810" userDrawn="1">
          <p15:clr>
            <a:srgbClr val="A4A3A4"/>
          </p15:clr>
        </p15:guide>
        <p15:guide id="10" pos="240" userDrawn="1">
          <p15:clr>
            <a:srgbClr val="A4A3A4"/>
          </p15:clr>
        </p15:guide>
        <p15:guide id="11" pos="5479" userDrawn="1">
          <p15:clr>
            <a:srgbClr val="A4A3A4"/>
          </p15:clr>
        </p15:guide>
        <p15:guide id="12" pos="2938" userDrawn="1">
          <p15:clr>
            <a:srgbClr val="A4A3A4"/>
          </p15:clr>
        </p15:guide>
        <p15:guide id="13"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 宁" initials="何" lastIdx="1" clrIdx="0"/>
  <p:cmAuthor id="2" name="DTT" initials="DTT" lastIdx="5" clrIdx="1"/>
  <p:cmAuthor id="3" name="Anita"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F36"/>
    <a:srgbClr val="285293"/>
    <a:srgbClr val="003868"/>
    <a:srgbClr val="898989"/>
    <a:srgbClr val="C8C1BC"/>
    <a:srgbClr val="D9D127"/>
    <a:srgbClr val="EBE9CA"/>
    <a:srgbClr val="339966"/>
    <a:srgbClr val="8C8418"/>
    <a:srgbClr val="D9A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46" autoAdjust="0"/>
    <p:restoredTop sz="95226" autoAdjust="0"/>
  </p:normalViewPr>
  <p:slideViewPr>
    <p:cSldViewPr snapToGrid="0" snapToObjects="1" showGuides="1">
      <p:cViewPr varScale="1">
        <p:scale>
          <a:sx n="113" d="100"/>
          <a:sy n="113" d="100"/>
        </p:scale>
        <p:origin x="1620" y="84"/>
      </p:cViewPr>
      <p:guideLst>
        <p:guide orient="horz" pos="3369"/>
        <p:guide orient="horz" pos="751"/>
        <p:guide orient="horz" pos="2194"/>
        <p:guide orient="horz" pos="3540"/>
        <p:guide orient="horz" pos="3483"/>
        <p:guide orient="horz" pos="1927"/>
        <p:guide orient="horz" pos="411"/>
        <p:guide orient="horz" pos="136"/>
        <p:guide pos="2810"/>
        <p:guide pos="240"/>
        <p:guide pos="5479"/>
        <p:guide pos="2938"/>
        <p:guide pos="5760"/>
      </p:guideLst>
    </p:cSldViewPr>
  </p:slideViewPr>
  <p:notesTextViewPr>
    <p:cViewPr>
      <p:scale>
        <a:sx n="100" d="100"/>
        <a:sy n="100" d="100"/>
      </p:scale>
      <p:origin x="0" y="0"/>
    </p:cViewPr>
  </p:notesTextViewPr>
  <p:sorterViewPr>
    <p:cViewPr>
      <p:scale>
        <a:sx n="100" d="100"/>
        <a:sy n="100" d="100"/>
      </p:scale>
      <p:origin x="0" y="9540"/>
    </p:cViewPr>
  </p:sorterViewPr>
  <p:notesViewPr>
    <p:cSldViewPr snapToGrid="0" snapToObjects="1">
      <p:cViewPr varScale="1">
        <p:scale>
          <a:sx n="80" d="100"/>
          <a:sy n="80" d="100"/>
        </p:scale>
        <p:origin x="-750" y="-78"/>
      </p:cViewPr>
      <p:guideLst>
        <p:guide orient="horz" pos="2209"/>
        <p:guide pos="314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2" Type="http://schemas.openxmlformats.org/officeDocument/2006/relationships/tags" Target="tags/tag12.xml"/><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0591847508961"/>
          <c:w val="1"/>
          <c:h val="0.743962143693442"/>
        </c:manualLayout>
      </c:layout>
      <c:barChart>
        <c:barDir val="col"/>
        <c:grouping val="clustered"/>
        <c:varyColors val="0"/>
        <c:ser>
          <c:idx val="0"/>
          <c:order val="0"/>
          <c:tx>
            <c:strRef>
              <c:f>Data!$A$2</c:f>
              <c:strCache>
                <c:ptCount val="1"/>
                <c:pt idx="0">
                  <c:v>Polysilicon price</c:v>
                </c:pt>
              </c:strCache>
            </c:strRef>
          </c:tx>
          <c:spPr>
            <a:solidFill>
              <a:srgbClr val="F47F36"/>
            </a:solidFill>
            <a:ln w="25400" cap="rnd" cmpd="sng" algn="ctr">
              <a:solidFill>
                <a:srgbClr val="F47F36"/>
              </a:solidFill>
              <a:prstDash val="solid"/>
              <a:round/>
              <a:headEnd type="none" w="med" len="med"/>
              <a:tailEnd type="none" w="med" len="med"/>
            </a:ln>
          </c:spPr>
          <c:invertIfNegative val="0"/>
          <c:dLbls>
            <c:dLbl>
              <c:idx val="0"/>
              <c:layout/>
              <c:tx>
                <c:rich>
                  <a:bodyPr rot="0" spcFirstLastPara="0" vertOverflow="ellipsis" vert="horz" wrap="square" lIns="38100" tIns="19050" rIns="38100" bIns="19050" anchor="ctr" anchorCtr="1"/>
                  <a:lstStyle/>
                  <a:p>
                    <a:fld id="{e3e6b9df-c107-4175-a3f7-af82c6455e51}" type="VALUE">
                      <a:t>[VALUE]</a:t>
                    </a:fld>
                    <a:endParaRPr b="0" i="0" u="none" strike="noStrike" baseline="0">
                      <a:latin typeface="Arial" panose="020B0604020202020204" pitchFamily="34" charset="0"/>
                      <a:ea typeface="Arial" panose="020B0604020202020204" pitchFamily="34" charset="0"/>
                      <a:cs typeface="+mn-ea"/>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0122742818759837"/>
                </c:manualLayout>
              </c:layout>
              <c:tx>
                <c:rich>
                  <a:bodyPr rot="0" spcFirstLastPara="0" vertOverflow="ellipsis" vert="horz" wrap="square" lIns="38100" tIns="19050" rIns="38100" bIns="19050" anchor="ctr" anchorCtr="1"/>
                  <a:lstStyle/>
                  <a:p>
                    <a:fld id="{3c713b3e-0bda-48f8-b4cb-a111e3ed8ee4}" type="VALUE">
                      <a:t>[VALUE]</a:t>
                    </a:fld>
                    <a:endParaRPr b="0" i="0" u="none" strike="noStrike" baseline="0">
                      <a:latin typeface="Arial" panose="020B0604020202020204" pitchFamily="34" charset="0"/>
                      <a:ea typeface="Arial" panose="020B0604020202020204" pitchFamily="34" charset="0"/>
                      <a:cs typeface="+mn-ea"/>
                    </a:endParaRPr>
                  </a:p>
                </c:rich>
              </c:tx>
              <c:dLblPos val="outEnd"/>
              <c:showLegendKey val="0"/>
              <c:showVal val="1"/>
              <c:showCatName val="0"/>
              <c:showSerName val="0"/>
              <c:showPercent val="0"/>
              <c:showBubbleSize val="0"/>
              <c:extLst>
                <c:ext xmlns:c15="http://schemas.microsoft.com/office/drawing/2012/chart" uri="{CE6537A1-D6FC-4f65-9D91-7224C49458BB}">
                  <c15:layout>
                    <c:manualLayout>
                      <c:w val="0.0760281155625225"/>
                      <c:h val="0.079782832193895"/>
                    </c:manualLayout>
                  </c15:layout>
                </c:ext>
              </c:extLst>
            </c:dLbl>
            <c:dLbl>
              <c:idx val="2"/>
              <c:layout/>
              <c:tx>
                <c:rich>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r>
                      <a:rPr lang="en-US" altLang="zh-CN"/>
                      <a:t> 12,150 MT</a:t>
                    </a:r>
                    <a:endParaRPr lang="en-US" altLang="zh-CN" dirty="0"/>
                  </a:p>
                </c:rich>
              </c:tx>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0.00133908424751857"/>
                  <c:y val="0.00668803390407939"/>
                </c:manualLayout>
              </c:layout>
              <c:tx>
                <c:rich>
                  <a:bodyPr rot="0" spcFirstLastPara="0" vertOverflow="ellipsis" vert="horz" wrap="square" lIns="38100" tIns="19050" rIns="38100" bIns="19050" anchor="ctr" anchorCtr="1"/>
                  <a:lstStyle/>
                  <a:p>
                    <a:fld id="{dea48e43-9d0c-4b1a-a673-235d5e31581d}" type="VALUE">
                      <a:t>[VALUE]</a:t>
                    </a:fld>
                    <a:endParaRPr b="0" i="0" u="none" strike="noStrike" baseline="0">
                      <a:latin typeface="Arial" panose="020B0604020202020204" pitchFamily="34" charset="0"/>
                      <a:ea typeface="Arial" panose="020B0604020202020204" pitchFamily="34" charset="0"/>
                      <a:cs typeface="+mn-ea"/>
                    </a:endParaRPr>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9645043989747e-5"/>
                  <c:y val="-0.000737181771725048"/>
                </c:manualLayout>
              </c:layout>
              <c:tx>
                <c:rich>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r>
                      <a:rPr lang="en-US" altLang="en-US"/>
                      <a:t>30,000 MT</a:t>
                    </a:r>
                    <a:endParaRPr lang="en-US" alt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r>
                      <a:rPr lang="en-US" altLang="zh-CN"/>
                      <a:t>35,000 MT</a:t>
                    </a:r>
                    <a:endParaRPr lang="en-US" altLang="zh-CN" dirty="0"/>
                  </a:p>
                </c:rich>
              </c:tx>
              <c:dLblPos val="outEnd"/>
              <c:showLegendKey val="0"/>
              <c:showVal val="1"/>
              <c:showCatName val="0"/>
              <c:showSerName val="0"/>
              <c:showPercent val="0"/>
              <c:showBubbleSize val="0"/>
              <c:extLst>
                <c:ext xmlns:c15="http://schemas.microsoft.com/office/drawing/2012/chart" uri="{CE6537A1-D6FC-4f65-9D91-7224C49458BB}"/>
              </c:extLst>
            </c:dLbl>
            <c:dLbl>
              <c:idx val="6"/>
              <c:layout/>
              <c:tx>
                <c:rich>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r>
                      <a:rPr lang="en-US" altLang="zh-CN"/>
                      <a:t>70,000 MT</a:t>
                    </a:r>
                    <a:endParaRPr lang="en-US" altLang="zh-CN" dirty="0"/>
                  </a:p>
                </c:rich>
              </c:tx>
              <c:dLblPos val="outEnd"/>
              <c:showLegendKey val="0"/>
              <c:showVal val="1"/>
              <c:showCatName val="0"/>
              <c:showSerName val="0"/>
              <c:showPercent val="0"/>
              <c:showBubbleSize val="0"/>
              <c:extLst>
                <c:ext xmlns:c15="http://schemas.microsoft.com/office/drawing/2012/chart" uri="{CE6537A1-D6FC-4f65-9D91-7224C49458BB}"/>
              </c:extLst>
            </c:dLbl>
            <c:dLbl>
              <c:idx val="7"/>
              <c:delete val="1"/>
            </c:dLbl>
            <c:dLbl>
              <c:idx val="8"/>
              <c:layout/>
              <c:tx>
                <c:rich>
                  <a:bodyPr rot="0" spcFirstLastPara="0" vertOverflow="ellipsis" vert="horz" wrap="square" lIns="38100" tIns="19050" rIns="38100" bIns="19050" anchor="ctr" anchorCtr="1"/>
                  <a:lstStyle/>
                  <a:p>
                    <a:fld id="{ede2b073-ab30-4d16-8edd-c4afa8b307c2}" type="VALUE">
                      <a:t>[VALUE]</a:t>
                    </a:fld>
                    <a:endParaRPr b="0" i="0" u="none" strike="noStrike" baseline="0">
                      <a:latin typeface="Arial" panose="020B0604020202020204" pitchFamily="34" charset="0"/>
                      <a:ea typeface="Arial" panose="020B0604020202020204" pitchFamily="34" charset="0"/>
                      <a:cs typeface="+mn-ea"/>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Data!$B$1:$N$1</c:f>
              <c:strCache>
                <c:ptCount val="10"/>
                <c:pt idx="0">
                  <c:v>Q1 2013</c:v>
                </c:pt>
                <c:pt idx="1">
                  <c:v>Q1 2014</c:v>
                </c:pt>
                <c:pt idx="2">
                  <c:v>Q3 2015</c:v>
                </c:pt>
                <c:pt idx="3">
                  <c:v>Q1 2017</c:v>
                </c:pt>
                <c:pt idx="4">
                  <c:v>Q4 2018</c:v>
                </c:pt>
                <c:pt idx="5">
                  <c:v>Q2 2019</c:v>
                </c:pt>
                <c:pt idx="6">
                  <c:v>Q4 2019</c:v>
                </c:pt>
                <c:pt idx="7">
                  <c:v>Q1 2022</c:v>
                </c:pt>
                <c:pt idx="8">
                  <c:v> Q2 2023</c:v>
                </c:pt>
                <c:pt idx="9">
                  <c:v>Q3 2024</c:v>
                </c:pt>
              </c:strCache>
            </c:strRef>
          </c:cat>
          <c:val>
            <c:numRef>
              <c:f>Data!$B$2:$N$2</c:f>
              <c:numCache>
                <c:formatCode>#,##0_ </c:formatCode>
                <c:ptCount val="10"/>
                <c:pt idx="0">
                  <c:v>5000</c:v>
                </c:pt>
                <c:pt idx="1">
                  <c:v>6150</c:v>
                </c:pt>
                <c:pt idx="2">
                  <c:v>12150</c:v>
                </c:pt>
                <c:pt idx="3">
                  <c:v>18000</c:v>
                </c:pt>
                <c:pt idx="4">
                  <c:v>30000</c:v>
                </c:pt>
                <c:pt idx="5">
                  <c:v>35000</c:v>
                </c:pt>
                <c:pt idx="6">
                  <c:v>70000</c:v>
                </c:pt>
                <c:pt idx="7">
                  <c:v>105000</c:v>
                </c:pt>
                <c:pt idx="8">
                  <c:v>205000</c:v>
                </c:pt>
                <c:pt idx="9">
                  <c:v>305000</c:v>
                </c:pt>
              </c:numCache>
            </c:numRef>
          </c:val>
        </c:ser>
        <c:dLbls>
          <c:showLegendKey val="0"/>
          <c:showVal val="0"/>
          <c:showCatName val="0"/>
          <c:showSerName val="0"/>
          <c:showPercent val="0"/>
          <c:showBubbleSize val="0"/>
        </c:dLbls>
        <c:gapWidth val="67"/>
        <c:overlap val="1"/>
        <c:axId val="246526208"/>
        <c:axId val="246526600"/>
      </c:barChart>
      <c:catAx>
        <c:axId val="246526208"/>
        <c:scaling>
          <c:orientation val="minMax"/>
        </c:scaling>
        <c:delete val="0"/>
        <c:axPos val="b"/>
        <c:numFmt formatCode="General" sourceLinked="0"/>
        <c:majorTickMark val="none"/>
        <c:minorTickMark val="none"/>
        <c:tickLblPos val="nextTo"/>
        <c:spPr>
          <a:ln w="9525" cap="flat" cmpd="sng" algn="ctr">
            <a:solidFill>
              <a:srgbClr val="000000"/>
            </a:solidFill>
            <a:prstDash val="solid"/>
            <a:round/>
          </a:ln>
        </c:spPr>
        <c:txPr>
          <a:bodyPr rot="0" spcFirstLastPara="0" vertOverflow="ellipsis" vert="horz" wrap="square" anchor="ctr" anchorCtr="1"/>
          <a:lstStyle/>
          <a:p>
            <a:pPr>
              <a:defRPr lang="zh-CN" sz="1000" b="1"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p>
        </c:txPr>
        <c:crossAx val="246526600"/>
        <c:crosses val="autoZero"/>
        <c:auto val="1"/>
        <c:lblAlgn val="ctr"/>
        <c:lblOffset val="100"/>
        <c:noMultiLvlLbl val="0"/>
      </c:catAx>
      <c:valAx>
        <c:axId val="246526600"/>
        <c:scaling>
          <c:orientation val="minMax"/>
          <c:max val="360000"/>
          <c:min val="0"/>
        </c:scaling>
        <c:delete val="1"/>
        <c:axPos val="l"/>
        <c:numFmt formatCode="#,##0_ "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p>
        </c:txPr>
        <c:crossAx val="246526208"/>
        <c:crosses val="autoZero"/>
        <c:crossBetween val="between"/>
      </c:valAx>
      <c:spPr>
        <a:noFill/>
        <a:ln w="25400">
          <a:noFill/>
        </a:ln>
      </c:spPr>
    </c:plotArea>
    <c:plotVisOnly val="1"/>
    <c:dispBlanksAs val="gap"/>
    <c:showDLblsOverMax val="0"/>
    <c:extLst>
      <c:ext uri="{0b15fc19-7d7d-44ad-8c2d-2c3a37ce22c3}">
        <chartProps xmlns="https://web.wps.cn/et/2018/main" chartId="{06eb5645-5791-422c-afbd-5c2c1677544b}"/>
      </c:ext>
    </c:extLst>
  </c:chart>
  <c:txPr>
    <a:bodyPr/>
    <a:lstStyle/>
    <a:p>
      <a:pPr>
        <a:defRPr lang="zh-CN" sz="1000" b="0" i="0" u="none" strike="noStrike" baseline="0">
          <a:solidFill>
            <a:srgbClr val="000000"/>
          </a:solidFill>
          <a:latin typeface="Arial" panose="020B0604020202020204" pitchFamily="34" charset="0"/>
          <a:ea typeface="Calibri" panose="020F0502020204030204"/>
          <a:cs typeface="Arial" panose="020B0604020202020204" pitchFamily="34" charset="0"/>
        </a:defRPr>
      </a:pPr>
    </a:p>
  </c:txPr>
  <c:externalData r:id="rId1">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212166540582445"/>
          <c:y val="0.0710164291369755"/>
          <c:w val="0.963943548302632"/>
          <c:h val="0.731729678015307"/>
        </c:manualLayout>
      </c:layout>
      <c:barChart>
        <c:barDir val="col"/>
        <c:grouping val="stacked"/>
        <c:varyColors val="0"/>
        <c:ser>
          <c:idx val="0"/>
          <c:order val="0"/>
          <c:tx>
            <c:strRef>
              <c:f>'Production cost'!$C$1</c:f>
              <c:strCache>
                <c:ptCount val="1"/>
                <c:pt idx="0">
                  <c:v>Cash Cost</c:v>
                </c:pt>
              </c:strCache>
            </c:strRef>
          </c:tx>
          <c:spPr>
            <a:solidFill>
              <a:srgbClr val="28529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Arial" panose="020B0604020202020204" pitchFamily="34" charset="0"/>
                    <a:ea typeface="+mn-ea"/>
                    <a:cs typeface="Arial" panose="020B0604020202020204" pitchFamily="34" charset="0"/>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'Production cost'!$B$29:$B$49</c:f>
              <c:strCache>
                <c:ptCount val="21"/>
                <c:pt idx="0">
                  <c:v>Q1 2020</c:v>
                </c:pt>
                <c:pt idx="1">
                  <c:v>Q2 </c:v>
                </c:pt>
                <c:pt idx="2">
                  <c:v>Q3</c:v>
                </c:pt>
                <c:pt idx="3">
                  <c:v>Q4</c:v>
                </c:pt>
                <c:pt idx="4">
                  <c:v>Q1 2021</c:v>
                </c:pt>
                <c:pt idx="5">
                  <c:v>Q2 </c:v>
                </c:pt>
                <c:pt idx="6">
                  <c:v>Q3</c:v>
                </c:pt>
                <c:pt idx="7">
                  <c:v>Q4</c:v>
                </c:pt>
                <c:pt idx="8">
                  <c:v>Q1 2022  </c:v>
                </c:pt>
                <c:pt idx="9">
                  <c:v>Q2 </c:v>
                </c:pt>
                <c:pt idx="10">
                  <c:v>Q3</c:v>
                </c:pt>
                <c:pt idx="11">
                  <c:v>Q4</c:v>
                </c:pt>
                <c:pt idx="12">
                  <c:v>Q1 2023</c:v>
                </c:pt>
                <c:pt idx="13">
                  <c:v>Q2 </c:v>
                </c:pt>
                <c:pt idx="14">
                  <c:v>Q3</c:v>
                </c:pt>
                <c:pt idx="15">
                  <c:v>Q4</c:v>
                </c:pt>
                <c:pt idx="16">
                  <c:v>Q1 2024</c:v>
                </c:pt>
                <c:pt idx="17">
                  <c:v>Q2 </c:v>
                </c:pt>
                <c:pt idx="18">
                  <c:v>Q3</c:v>
                </c:pt>
                <c:pt idx="19">
                  <c:v>Q4</c:v>
                </c:pt>
                <c:pt idx="20">
                  <c:v>Q1 2025</c:v>
                </c:pt>
              </c:strCache>
            </c:strRef>
          </c:cat>
          <c:val>
            <c:numRef>
              <c:f>'Production cost'!$C$29:$C$49</c:f>
              <c:numCache>
                <c:formatCode>"$"#,##0.00_);[Red]\("$"#,##0.00\)</c:formatCode>
                <c:ptCount val="21"/>
                <c:pt idx="0">
                  <c:v>5.01</c:v>
                </c:pt>
                <c:pt idx="1">
                  <c:v>4.87</c:v>
                </c:pt>
                <c:pt idx="2">
                  <c:v>4.88</c:v>
                </c:pt>
                <c:pt idx="3">
                  <c:v>5.04</c:v>
                </c:pt>
                <c:pt idx="4">
                  <c:v>5.37</c:v>
                </c:pt>
                <c:pt idx="5">
                  <c:v>5.41</c:v>
                </c:pt>
                <c:pt idx="6">
                  <c:v>5.96</c:v>
                </c:pt>
                <c:pt idx="7">
                  <c:v>13.32</c:v>
                </c:pt>
                <c:pt idx="8">
                  <c:v>9.19</c:v>
                </c:pt>
                <c:pt idx="9">
                  <c:v>6.51</c:v>
                </c:pt>
                <c:pt idx="10">
                  <c:v>6.06</c:v>
                </c:pt>
                <c:pt idx="11">
                  <c:v>6.78</c:v>
                </c:pt>
                <c:pt idx="12">
                  <c:v>6.61</c:v>
                </c:pt>
                <c:pt idx="13">
                  <c:v>6.05</c:v>
                </c:pt>
                <c:pt idx="14">
                  <c:v>5.67</c:v>
                </c:pt>
                <c:pt idx="15">
                  <c:v>5.72</c:v>
                </c:pt>
                <c:pt idx="16">
                  <c:v>5.61</c:v>
                </c:pt>
                <c:pt idx="17">
                  <c:v>5.39</c:v>
                </c:pt>
                <c:pt idx="18">
                  <c:v>5.34</c:v>
                </c:pt>
                <c:pt idx="19">
                  <c:v>5.04</c:v>
                </c:pt>
                <c:pt idx="20">
                  <c:v>5.31</c:v>
                </c:pt>
              </c:numCache>
            </c:numRef>
          </c:val>
        </c:ser>
        <c:ser>
          <c:idx val="1"/>
          <c:order val="1"/>
          <c:tx>
            <c:strRef>
              <c:f>'Production cost'!$D$1</c:f>
              <c:strCache>
                <c:ptCount val="1"/>
                <c:pt idx="0">
                  <c:v>Depreciation </c:v>
                </c:pt>
              </c:strCache>
            </c:strRef>
          </c:tx>
          <c:spPr>
            <a:solidFill>
              <a:srgbClr val="F47F3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Arial" panose="020B0604020202020204" pitchFamily="34" charset="0"/>
                    <a:ea typeface="+mn-ea"/>
                    <a:cs typeface="Arial" panose="020B0604020202020204" pitchFamily="34" charset="0"/>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'Production cost'!$B$29:$B$49</c:f>
              <c:strCache>
                <c:ptCount val="21"/>
                <c:pt idx="0">
                  <c:v>Q1 2020</c:v>
                </c:pt>
                <c:pt idx="1">
                  <c:v>Q2 </c:v>
                </c:pt>
                <c:pt idx="2">
                  <c:v>Q3</c:v>
                </c:pt>
                <c:pt idx="3">
                  <c:v>Q4</c:v>
                </c:pt>
                <c:pt idx="4">
                  <c:v>Q1 2021</c:v>
                </c:pt>
                <c:pt idx="5">
                  <c:v>Q2 </c:v>
                </c:pt>
                <c:pt idx="6">
                  <c:v>Q3</c:v>
                </c:pt>
                <c:pt idx="7">
                  <c:v>Q4</c:v>
                </c:pt>
                <c:pt idx="8">
                  <c:v>Q1 2022  </c:v>
                </c:pt>
                <c:pt idx="9">
                  <c:v>Q2 </c:v>
                </c:pt>
                <c:pt idx="10">
                  <c:v>Q3</c:v>
                </c:pt>
                <c:pt idx="11">
                  <c:v>Q4</c:v>
                </c:pt>
                <c:pt idx="12">
                  <c:v>Q1 2023</c:v>
                </c:pt>
                <c:pt idx="13">
                  <c:v>Q2 </c:v>
                </c:pt>
                <c:pt idx="14">
                  <c:v>Q3</c:v>
                </c:pt>
                <c:pt idx="15">
                  <c:v>Q4</c:v>
                </c:pt>
                <c:pt idx="16">
                  <c:v>Q1 2024</c:v>
                </c:pt>
                <c:pt idx="17">
                  <c:v>Q2 </c:v>
                </c:pt>
                <c:pt idx="18">
                  <c:v>Q3</c:v>
                </c:pt>
                <c:pt idx="19">
                  <c:v>Q4</c:v>
                </c:pt>
                <c:pt idx="20">
                  <c:v>Q1 2025</c:v>
                </c:pt>
              </c:strCache>
            </c:strRef>
          </c:cat>
          <c:val>
            <c:numRef>
              <c:f>'Production cost'!$D$29:$D$49</c:f>
              <c:numCache>
                <c:formatCode>"$"#,##0.00_);[Red]\("$"#,##0.00\)</c:formatCode>
                <c:ptCount val="21"/>
                <c:pt idx="0">
                  <c:v>0.85</c:v>
                </c:pt>
                <c:pt idx="1">
                  <c:v>0.92</c:v>
                </c:pt>
                <c:pt idx="2">
                  <c:v>0.94</c:v>
                </c:pt>
                <c:pt idx="3">
                  <c:v>0.88</c:v>
                </c:pt>
                <c:pt idx="4">
                  <c:v>0.92</c:v>
                </c:pt>
                <c:pt idx="5">
                  <c:v>0.9</c:v>
                </c:pt>
                <c:pt idx="6">
                  <c:v>0.88</c:v>
                </c:pt>
                <c:pt idx="7">
                  <c:v>0.789999999999999</c:v>
                </c:pt>
                <c:pt idx="8">
                  <c:v>0.9</c:v>
                </c:pt>
                <c:pt idx="9">
                  <c:v>0.75</c:v>
                </c:pt>
                <c:pt idx="10">
                  <c:v>0.760000000000001</c:v>
                </c:pt>
                <c:pt idx="11">
                  <c:v>0.91</c:v>
                </c:pt>
                <c:pt idx="12">
                  <c:v>0.94</c:v>
                </c:pt>
                <c:pt idx="13">
                  <c:v>0.87</c:v>
                </c:pt>
                <c:pt idx="14">
                  <c:v>0.85</c:v>
                </c:pt>
                <c:pt idx="15">
                  <c:v>0.78</c:v>
                </c:pt>
                <c:pt idx="16">
                  <c:v>0.76</c:v>
                </c:pt>
                <c:pt idx="17">
                  <c:v>0.800000000000001</c:v>
                </c:pt>
                <c:pt idx="18">
                  <c:v>1.27</c:v>
                </c:pt>
                <c:pt idx="19">
                  <c:v>1.77</c:v>
                </c:pt>
                <c:pt idx="20">
                  <c:v>2.26</c:v>
                </c:pt>
              </c:numCache>
            </c:numRef>
          </c:val>
        </c:ser>
        <c:dLbls>
          <c:showLegendKey val="0"/>
          <c:showVal val="1"/>
          <c:showCatName val="0"/>
          <c:showSerName val="0"/>
          <c:showPercent val="0"/>
          <c:showBubbleSize val="0"/>
        </c:dLbls>
        <c:gapWidth val="50"/>
        <c:overlap val="100"/>
        <c:axId val="1209366704"/>
        <c:axId val="1209365624"/>
      </c:barChart>
      <c:lineChart>
        <c:grouping val="standard"/>
        <c:varyColors val="0"/>
        <c:ser>
          <c:idx val="2"/>
          <c:order val="2"/>
          <c:tx>
            <c:strRef>
              <c:f>'Production cost'!$E$1</c:f>
              <c:strCache>
                <c:ptCount val="1"/>
                <c:pt idx="0">
                  <c:v>Total Production Cost</c:v>
                </c:pt>
              </c:strCache>
            </c:strRef>
          </c:tx>
          <c:spPr>
            <a:ln w="28575" cap="rnd">
              <a:noFill/>
              <a:round/>
            </a:ln>
            <a:effectLst/>
          </c:spPr>
          <c:marker>
            <c:symbol val="none"/>
          </c:marker>
          <c:dLbls>
            <c:dLbl>
              <c:idx val="20"/>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'Production cost'!$B$29:$B$49</c:f>
              <c:strCache>
                <c:ptCount val="21"/>
                <c:pt idx="0">
                  <c:v>Q1 2020</c:v>
                </c:pt>
                <c:pt idx="1">
                  <c:v>Q2 </c:v>
                </c:pt>
                <c:pt idx="2">
                  <c:v>Q3</c:v>
                </c:pt>
                <c:pt idx="3">
                  <c:v>Q4</c:v>
                </c:pt>
                <c:pt idx="4">
                  <c:v>Q1 2021</c:v>
                </c:pt>
                <c:pt idx="5">
                  <c:v>Q2 </c:v>
                </c:pt>
                <c:pt idx="6">
                  <c:v>Q3</c:v>
                </c:pt>
                <c:pt idx="7">
                  <c:v>Q4</c:v>
                </c:pt>
                <c:pt idx="8">
                  <c:v>Q1 2022  </c:v>
                </c:pt>
                <c:pt idx="9">
                  <c:v>Q2 </c:v>
                </c:pt>
                <c:pt idx="10">
                  <c:v>Q3</c:v>
                </c:pt>
                <c:pt idx="11">
                  <c:v>Q4</c:v>
                </c:pt>
                <c:pt idx="12">
                  <c:v>Q1 2023</c:v>
                </c:pt>
                <c:pt idx="13">
                  <c:v>Q2 </c:v>
                </c:pt>
                <c:pt idx="14">
                  <c:v>Q3</c:v>
                </c:pt>
                <c:pt idx="15">
                  <c:v>Q4</c:v>
                </c:pt>
                <c:pt idx="16">
                  <c:v>Q1 2024</c:v>
                </c:pt>
                <c:pt idx="17">
                  <c:v>Q2 </c:v>
                </c:pt>
                <c:pt idx="18">
                  <c:v>Q3</c:v>
                </c:pt>
                <c:pt idx="19">
                  <c:v>Q4</c:v>
                </c:pt>
                <c:pt idx="20">
                  <c:v>Q1 2025</c:v>
                </c:pt>
              </c:strCache>
            </c:strRef>
          </c:cat>
          <c:val>
            <c:numRef>
              <c:f>'Production cost'!$E$29:$E$49</c:f>
              <c:numCache>
                <c:formatCode>"$"#,##0.00_);[Red]\("$"#,##0.00\)</c:formatCode>
                <c:ptCount val="21"/>
                <c:pt idx="0">
                  <c:v>5.86</c:v>
                </c:pt>
                <c:pt idx="1">
                  <c:v>5.79</c:v>
                </c:pt>
                <c:pt idx="2">
                  <c:v>5.82</c:v>
                </c:pt>
                <c:pt idx="3">
                  <c:v>5.92</c:v>
                </c:pt>
                <c:pt idx="4">
                  <c:v>6.29</c:v>
                </c:pt>
                <c:pt idx="5">
                  <c:v>6.31</c:v>
                </c:pt>
                <c:pt idx="6">
                  <c:v>6.84</c:v>
                </c:pt>
                <c:pt idx="7">
                  <c:v>14.11</c:v>
                </c:pt>
                <c:pt idx="8">
                  <c:v>10.09</c:v>
                </c:pt>
                <c:pt idx="9">
                  <c:v>7.26</c:v>
                </c:pt>
                <c:pt idx="10">
                  <c:v>6.82</c:v>
                </c:pt>
                <c:pt idx="11">
                  <c:v>7.69</c:v>
                </c:pt>
                <c:pt idx="12">
                  <c:v>7.55</c:v>
                </c:pt>
                <c:pt idx="13">
                  <c:v>6.92</c:v>
                </c:pt>
                <c:pt idx="14">
                  <c:v>6.52</c:v>
                </c:pt>
                <c:pt idx="15">
                  <c:v>6.5</c:v>
                </c:pt>
                <c:pt idx="16">
                  <c:v>6.37</c:v>
                </c:pt>
                <c:pt idx="17">
                  <c:v>6.19</c:v>
                </c:pt>
                <c:pt idx="18">
                  <c:v>6.61</c:v>
                </c:pt>
                <c:pt idx="19">
                  <c:v>6.81</c:v>
                </c:pt>
                <c:pt idx="20">
                  <c:v>7.57</c:v>
                </c:pt>
              </c:numCache>
            </c:numRef>
          </c:val>
          <c:smooth val="0"/>
        </c:ser>
        <c:dLbls>
          <c:showLegendKey val="0"/>
          <c:showVal val="0"/>
          <c:showCatName val="0"/>
          <c:showSerName val="0"/>
          <c:showPercent val="0"/>
          <c:showBubbleSize val="0"/>
        </c:dLbls>
        <c:marker val="0"/>
        <c:smooth val="0"/>
        <c:axId val="1225312416"/>
        <c:axId val="707933512"/>
      </c:line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5624"/>
        <c:crosses val="autoZero"/>
        <c:auto val="1"/>
        <c:lblAlgn val="ctr"/>
        <c:lblOffset val="100"/>
        <c:noMultiLvlLbl val="0"/>
      </c:catAx>
      <c:valAx>
        <c:axId val="1209365624"/>
        <c:scaling>
          <c:orientation val="minMax"/>
        </c:scaling>
        <c:delete val="1"/>
        <c:axPos val="l"/>
        <c:numFmt formatCode="&quot;$&quot;#,##0.00_);[Red]\(&quot;$&quot;#,##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6704"/>
        <c:crosses val="autoZero"/>
        <c:crossBetween val="between"/>
      </c:valAx>
      <c:catAx>
        <c:axId val="1225312416"/>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707933512"/>
        <c:crosses val="autoZero"/>
        <c:auto val="1"/>
        <c:lblAlgn val="ctr"/>
        <c:lblOffset val="100"/>
        <c:noMultiLvlLbl val="0"/>
      </c:catAx>
      <c:valAx>
        <c:axId val="707933512"/>
        <c:scaling>
          <c:orientation val="minMax"/>
        </c:scaling>
        <c:delete val="1"/>
        <c:axPos val="r"/>
        <c:numFmt formatCode="&quot;$&quot;#,##0.00_);[Red]\(&quot;$&quot;#,##0.00\)"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25312416"/>
        <c:crosses val="max"/>
        <c:crossBetween val="between"/>
      </c:valAx>
      <c:spPr>
        <a:noFill/>
        <a:ln>
          <a:noFill/>
        </a:ln>
        <a:effectLst/>
      </c:spPr>
    </c:plotArea>
    <c:legend>
      <c:legendPos val="r"/>
      <c:layout>
        <c:manualLayout>
          <c:xMode val="edge"/>
          <c:yMode val="edge"/>
          <c:x val="0.778133110734581"/>
          <c:y val="0.0498362789423209"/>
          <c:w val="0.206896617160546"/>
          <c:h val="0.23863748458693"/>
        </c:manualLayout>
      </c:layout>
      <c:overlay val="0"/>
      <c:spPr>
        <a:noFill/>
        <a:ln>
          <a:noFill/>
        </a:ln>
        <a:effectLst/>
      </c:spPr>
      <c:txPr>
        <a:bodyPr rot="0" spcFirstLastPara="1" vertOverflow="ellipsis" vert="horz" wrap="square" anchor="ctr" anchorCtr="1"/>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legend>
    <c:plotVisOnly val="1"/>
    <c:dispBlanksAs val="gap"/>
    <c:showDLblsOverMax val="0"/>
    <c:extLst>
      <c:ext uri="{0b15fc19-7d7d-44ad-8c2d-2c3a37ce22c3}">
        <chartProps xmlns="https://web.wps.cn/et/2018/main" chartId="{1f18cb60-77fc-4fbf-9832-3e821ebb2e4d}"/>
      </c:ext>
    </c:extLst>
  </c:chart>
  <c:spPr>
    <a:noFill/>
    <a:ln w="9525" cap="flat" cmpd="sng" algn="ctr">
      <a:noFill/>
      <a:round/>
    </a:ln>
    <a:effectLst/>
  </c:spPr>
  <c:txPr>
    <a:bodyPr/>
    <a:lstStyle/>
    <a:p>
      <a:pPr>
        <a:defRPr lang="zh-CN" sz="900">
          <a:solidFill>
            <a:sysClr val="windowText" lastClr="000000"/>
          </a:solidFill>
          <a:latin typeface="Arial" panose="020B0604020202020204" pitchFamily="34" charset="0"/>
          <a:cs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197015542562806"/>
          <c:y val="0.0348376880443389"/>
          <c:w val="0.963905614843808"/>
          <c:h val="0.8235903766186"/>
        </c:manualLayout>
      </c:layout>
      <c:barChart>
        <c:barDir val="col"/>
        <c:grouping val="clustered"/>
        <c:varyColors val="0"/>
        <c:ser>
          <c:idx val="0"/>
          <c:order val="0"/>
          <c:spPr>
            <a:solidFill>
              <a:srgbClr val="F47F36"/>
            </a:solidFill>
            <a:ln>
              <a:noFill/>
            </a:ln>
            <a:effectLst/>
          </c:spPr>
          <c:invertIfNegative val="0"/>
          <c:dLbls>
            <c:dLbl>
              <c:idx val="20"/>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'Production volume'!$B$29:$B$49</c:f>
              <c:strCache>
                <c:ptCount val="21"/>
                <c:pt idx="0">
                  <c:v>Q1 2020</c:v>
                </c:pt>
                <c:pt idx="1">
                  <c:v>Q2  </c:v>
                </c:pt>
                <c:pt idx="2">
                  <c:v>Q3</c:v>
                </c:pt>
                <c:pt idx="3">
                  <c:v>Q4  </c:v>
                </c:pt>
                <c:pt idx="4">
                  <c:v>Q1 2021</c:v>
                </c:pt>
                <c:pt idx="5">
                  <c:v>Q2  </c:v>
                </c:pt>
                <c:pt idx="6">
                  <c:v>Q3</c:v>
                </c:pt>
                <c:pt idx="7">
                  <c:v>Q4  </c:v>
                </c:pt>
                <c:pt idx="8">
                  <c:v>Q1 2022</c:v>
                </c:pt>
                <c:pt idx="9">
                  <c:v>Q2  </c:v>
                </c:pt>
                <c:pt idx="10">
                  <c:v>Q3</c:v>
                </c:pt>
                <c:pt idx="11">
                  <c:v>Q4  </c:v>
                </c:pt>
                <c:pt idx="12">
                  <c:v>Q1 2023</c:v>
                </c:pt>
                <c:pt idx="13">
                  <c:v>Q2  </c:v>
                </c:pt>
                <c:pt idx="14">
                  <c:v>Q3</c:v>
                </c:pt>
                <c:pt idx="15">
                  <c:v>Q4  </c:v>
                </c:pt>
                <c:pt idx="16">
                  <c:v>Q1 2024</c:v>
                </c:pt>
                <c:pt idx="17">
                  <c:v>Q2  </c:v>
                </c:pt>
                <c:pt idx="18">
                  <c:v>Q3</c:v>
                </c:pt>
                <c:pt idx="19">
                  <c:v>Q4  </c:v>
                </c:pt>
                <c:pt idx="20">
                  <c:v>Q1 2025</c:v>
                </c:pt>
              </c:strCache>
            </c:strRef>
          </c:cat>
          <c:val>
            <c:numRef>
              <c:f>'Production volume'!$C$29:$C$49</c:f>
              <c:numCache>
                <c:formatCode>#,##0_);[Red]\(#,##0\)</c:formatCode>
                <c:ptCount val="21"/>
                <c:pt idx="0">
                  <c:v>19777</c:v>
                </c:pt>
                <c:pt idx="1">
                  <c:v>18097</c:v>
                </c:pt>
                <c:pt idx="2">
                  <c:v>18406</c:v>
                </c:pt>
                <c:pt idx="3">
                  <c:v>21008</c:v>
                </c:pt>
                <c:pt idx="4">
                  <c:v>20185</c:v>
                </c:pt>
                <c:pt idx="5">
                  <c:v>21102</c:v>
                </c:pt>
                <c:pt idx="6">
                  <c:v>21684</c:v>
                </c:pt>
                <c:pt idx="7">
                  <c:v>23616</c:v>
                </c:pt>
                <c:pt idx="8">
                  <c:v>31383</c:v>
                </c:pt>
                <c:pt idx="9">
                  <c:v>35326</c:v>
                </c:pt>
                <c:pt idx="10">
                  <c:v>33401</c:v>
                </c:pt>
                <c:pt idx="11">
                  <c:v>33702</c:v>
                </c:pt>
                <c:pt idx="12">
                  <c:v>33848</c:v>
                </c:pt>
                <c:pt idx="13">
                  <c:v>45306</c:v>
                </c:pt>
                <c:pt idx="14">
                  <c:v>57664</c:v>
                </c:pt>
                <c:pt idx="15">
                  <c:v>61014</c:v>
                </c:pt>
                <c:pt idx="16">
                  <c:v>62277.7088</c:v>
                </c:pt>
                <c:pt idx="17">
                  <c:v>64961</c:v>
                </c:pt>
                <c:pt idx="18">
                  <c:v>43592</c:v>
                </c:pt>
                <c:pt idx="19">
                  <c:v>34236</c:v>
                </c:pt>
                <c:pt idx="20">
                  <c:v>24810</c:v>
                </c:pt>
              </c:numCache>
            </c:numRef>
          </c:val>
        </c:ser>
        <c:dLbls>
          <c:showLegendKey val="0"/>
          <c:showVal val="0"/>
          <c:showCatName val="0"/>
          <c:showSerName val="0"/>
          <c:showPercent val="0"/>
          <c:showBubbleSize val="0"/>
        </c:dLbls>
        <c:gapWidth val="50"/>
        <c:axId val="1209366704"/>
        <c:axId val="1209365624"/>
      </c:bar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5624"/>
        <c:crosses val="autoZero"/>
        <c:auto val="1"/>
        <c:lblAlgn val="ctr"/>
        <c:lblOffset val="100"/>
        <c:noMultiLvlLbl val="0"/>
      </c:catAx>
      <c:valAx>
        <c:axId val="1209365624"/>
        <c:scaling>
          <c:orientation val="minMax"/>
        </c:scaling>
        <c:delete val="1"/>
        <c:axPos val="l"/>
        <c:numFmt formatCode="#,##0_);[Red]\(#,##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6704"/>
        <c:crosses val="autoZero"/>
        <c:crossBetween val="between"/>
      </c:valAx>
      <c:spPr>
        <a:noFill/>
        <a:ln>
          <a:noFill/>
        </a:ln>
        <a:effectLst/>
      </c:spPr>
    </c:plotArea>
    <c:plotVisOnly val="1"/>
    <c:dispBlanksAs val="gap"/>
    <c:showDLblsOverMax val="0"/>
    <c:extLst>
      <c:ext uri="{0b15fc19-7d7d-44ad-8c2d-2c3a37ce22c3}">
        <chartProps xmlns="https://web.wps.cn/et/2018/main" chartId="{c399536d-ea7b-46ce-ab69-5c458506627b}"/>
      </c:ext>
    </c:extLst>
  </c:chart>
  <c:spPr>
    <a:noFill/>
    <a:ln w="9525" cap="flat" cmpd="sng" algn="ctr">
      <a:noFill/>
      <a:round/>
    </a:ln>
    <a:effectLst/>
  </c:spPr>
  <c:txPr>
    <a:bodyPr/>
    <a:lstStyle/>
    <a:p>
      <a:pPr>
        <a:defRPr lang="zh-CN" sz="900">
          <a:solidFill>
            <a:sysClr val="windowText" lastClr="000000"/>
          </a:solidFill>
          <a:latin typeface="Arial" panose="020B0604020202020204" pitchFamily="34" charset="0"/>
          <a:cs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97015542562806"/>
          <c:y val="0.0348376880443389"/>
          <c:w val="0.963905614843808"/>
          <c:h val="0.8235903766186"/>
        </c:manualLayout>
      </c:layout>
      <c:barChart>
        <c:barDir val="col"/>
        <c:grouping val="clustered"/>
        <c:varyColors val="0"/>
        <c:ser>
          <c:idx val="0"/>
          <c:order val="0"/>
          <c:spPr>
            <a:solidFill>
              <a:srgbClr val="F47F36"/>
            </a:solidFill>
            <a:ln>
              <a:noFill/>
            </a:ln>
            <a:effectLst/>
          </c:spPr>
          <c:invertIfNegative val="0"/>
          <c:dLbls>
            <c:dLbl>
              <c:idx val="20"/>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Sales!$B$14:$B$34</c:f>
              <c:strCache>
                <c:ptCount val="21"/>
                <c:pt idx="0">
                  <c:v>Q1 2020</c:v>
                </c:pt>
                <c:pt idx="1">
                  <c:v>Q2</c:v>
                </c:pt>
                <c:pt idx="2">
                  <c:v>Q3</c:v>
                </c:pt>
                <c:pt idx="3">
                  <c:v>Q4</c:v>
                </c:pt>
                <c:pt idx="4">
                  <c:v>Q1 2021</c:v>
                </c:pt>
                <c:pt idx="5">
                  <c:v>Q2</c:v>
                </c:pt>
                <c:pt idx="6">
                  <c:v>Q3</c:v>
                </c:pt>
                <c:pt idx="7">
                  <c:v>Q4</c:v>
                </c:pt>
                <c:pt idx="8">
                  <c:v>Q1 2022</c:v>
                </c:pt>
                <c:pt idx="9">
                  <c:v>Q2</c:v>
                </c:pt>
                <c:pt idx="10">
                  <c:v>Q3</c:v>
                </c:pt>
                <c:pt idx="11">
                  <c:v>Q4</c:v>
                </c:pt>
                <c:pt idx="12">
                  <c:v>Q1 2023</c:v>
                </c:pt>
                <c:pt idx="13">
                  <c:v>Q2</c:v>
                </c:pt>
                <c:pt idx="14">
                  <c:v>Q3</c:v>
                </c:pt>
                <c:pt idx="15">
                  <c:v>Q4</c:v>
                </c:pt>
                <c:pt idx="16">
                  <c:v>Q1 2024</c:v>
                </c:pt>
                <c:pt idx="17">
                  <c:v>Q2</c:v>
                </c:pt>
                <c:pt idx="18">
                  <c:v>Q3</c:v>
                </c:pt>
                <c:pt idx="19">
                  <c:v>Q4</c:v>
                </c:pt>
                <c:pt idx="20">
                  <c:v>Q1 2025</c:v>
                </c:pt>
              </c:strCache>
            </c:strRef>
          </c:cat>
          <c:val>
            <c:numRef>
              <c:f>Sales!$C$14:$C$34</c:f>
              <c:numCache>
                <c:formatCode>#,##0_);[Red]\(#,##0\)</c:formatCode>
                <c:ptCount val="21"/>
                <c:pt idx="0">
                  <c:v>19101</c:v>
                </c:pt>
                <c:pt idx="1">
                  <c:v>18881</c:v>
                </c:pt>
                <c:pt idx="2">
                  <c:v>13643</c:v>
                </c:pt>
                <c:pt idx="3">
                  <c:v>23186</c:v>
                </c:pt>
                <c:pt idx="4">
                  <c:v>21471</c:v>
                </c:pt>
                <c:pt idx="5">
                  <c:v>21060</c:v>
                </c:pt>
                <c:pt idx="6">
                  <c:v>21183</c:v>
                </c:pt>
                <c:pt idx="7">
                  <c:v>11642</c:v>
                </c:pt>
                <c:pt idx="8">
                  <c:v>38839</c:v>
                </c:pt>
                <c:pt idx="9">
                  <c:v>37545</c:v>
                </c:pt>
                <c:pt idx="10">
                  <c:v>33126</c:v>
                </c:pt>
                <c:pt idx="11">
                  <c:v>23400</c:v>
                </c:pt>
                <c:pt idx="12">
                  <c:v>25284</c:v>
                </c:pt>
                <c:pt idx="13">
                  <c:v>51550</c:v>
                </c:pt>
                <c:pt idx="14">
                  <c:v>63263</c:v>
                </c:pt>
                <c:pt idx="15">
                  <c:v>59906</c:v>
                </c:pt>
                <c:pt idx="16">
                  <c:v>53987</c:v>
                </c:pt>
                <c:pt idx="17">
                  <c:v>43082</c:v>
                </c:pt>
                <c:pt idx="18">
                  <c:v>42101</c:v>
                </c:pt>
                <c:pt idx="19">
                  <c:v>42191</c:v>
                </c:pt>
                <c:pt idx="20">
                  <c:v>28008</c:v>
                </c:pt>
              </c:numCache>
            </c:numRef>
          </c:val>
        </c:ser>
        <c:dLbls>
          <c:showLegendKey val="0"/>
          <c:showVal val="0"/>
          <c:showCatName val="0"/>
          <c:showSerName val="0"/>
          <c:showPercent val="0"/>
          <c:showBubbleSize val="0"/>
        </c:dLbls>
        <c:gapWidth val="50"/>
        <c:axId val="1209366704"/>
        <c:axId val="1209365624"/>
      </c:bar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5624"/>
        <c:crosses val="autoZero"/>
        <c:auto val="1"/>
        <c:lblAlgn val="ctr"/>
        <c:lblOffset val="100"/>
        <c:noMultiLvlLbl val="0"/>
      </c:catAx>
      <c:valAx>
        <c:axId val="1209365624"/>
        <c:scaling>
          <c:orientation val="minMax"/>
        </c:scaling>
        <c:delete val="1"/>
        <c:axPos val="l"/>
        <c:numFmt formatCode="#,##0_);[Red]\(#,##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6704"/>
        <c:crosses val="autoZero"/>
        <c:crossBetween val="between"/>
      </c:valAx>
      <c:spPr>
        <a:noFill/>
        <a:ln>
          <a:noFill/>
        </a:ln>
        <a:effectLst/>
      </c:spPr>
    </c:plotArea>
    <c:plotVisOnly val="1"/>
    <c:dispBlanksAs val="gap"/>
    <c:showDLblsOverMax val="0"/>
    <c:extLst>
      <c:ext uri="{0b15fc19-7d7d-44ad-8c2d-2c3a37ce22c3}">
        <chartProps xmlns="https://web.wps.cn/et/2018/main" chartId="{72ae0ea5-1828-4a64-a7b8-dc20690ee4e1}"/>
      </c:ext>
    </c:extLst>
  </c:chart>
  <c:spPr>
    <a:noFill/>
    <a:ln w="9525" cap="flat" cmpd="sng" algn="ctr">
      <a:noFill/>
      <a:round/>
    </a:ln>
    <a:effectLst/>
  </c:spPr>
  <c:txPr>
    <a:bodyPr/>
    <a:lstStyle/>
    <a:p>
      <a:pPr>
        <a:defRPr lang="zh-CN" sz="900">
          <a:solidFill>
            <a:sysClr val="windowText" lastClr="000000"/>
          </a:solidFill>
          <a:latin typeface="Arial" panose="020B0604020202020204" pitchFamily="34" charset="0"/>
          <a:cs typeface="Arial" panose="020B0604020202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97345352807843"/>
          <c:y val="0.0220186944067541"/>
          <c:w val="0.96387693241284"/>
          <c:h val="0.792050731192522"/>
        </c:manualLayout>
      </c:layout>
      <c:lineChart>
        <c:grouping val="standard"/>
        <c:varyColors val="0"/>
        <c:ser>
          <c:idx val="0"/>
          <c:order val="0"/>
          <c:spPr>
            <a:ln w="28575" cap="rnd">
              <a:solidFill>
                <a:srgbClr val="F47F36"/>
              </a:solidFill>
              <a:round/>
            </a:ln>
            <a:effectLst/>
          </c:spPr>
          <c:marker>
            <c:symbol val="square"/>
            <c:size val="5"/>
            <c:spPr>
              <a:solidFill>
                <a:srgbClr val="F47F36"/>
              </a:solidFill>
              <a:ln w="9525">
                <a:noFill/>
              </a:ln>
              <a:effectLst/>
            </c:spPr>
          </c:marker>
          <c:dLbls>
            <c:dLbl>
              <c:idx val="13"/>
              <c:layout>
                <c:manualLayout>
                  <c:x val="-0.0148411286973332"/>
                  <c:y val="0.027943907296488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9"/>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t"/>
              <c:showLegendKey val="0"/>
              <c:showVal val="1"/>
              <c:showCatName val="0"/>
              <c:showSerName val="0"/>
              <c:showPercent val="0"/>
              <c:showBubbleSize val="0"/>
              <c:extLst>
                <c:ext xmlns:c15="http://schemas.microsoft.com/office/drawing/2012/chart" uri="{CE6537A1-D6FC-4f65-9D91-7224C49458BB}"/>
              </c:extLst>
            </c:dLbl>
            <c:dLbl>
              <c:idx val="20"/>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Sales!$B$14:$B$34</c:f>
              <c:strCache>
                <c:ptCount val="21"/>
                <c:pt idx="0">
                  <c:v>Q1 2020</c:v>
                </c:pt>
                <c:pt idx="1">
                  <c:v>Q2</c:v>
                </c:pt>
                <c:pt idx="2">
                  <c:v>Q3</c:v>
                </c:pt>
                <c:pt idx="3">
                  <c:v>Q4</c:v>
                </c:pt>
                <c:pt idx="4">
                  <c:v>Q1 2021</c:v>
                </c:pt>
                <c:pt idx="5">
                  <c:v>Q2</c:v>
                </c:pt>
                <c:pt idx="6">
                  <c:v>Q3</c:v>
                </c:pt>
                <c:pt idx="7">
                  <c:v>Q4</c:v>
                </c:pt>
                <c:pt idx="8">
                  <c:v>Q1 2022</c:v>
                </c:pt>
                <c:pt idx="9">
                  <c:v>Q2</c:v>
                </c:pt>
                <c:pt idx="10">
                  <c:v>Q3</c:v>
                </c:pt>
                <c:pt idx="11">
                  <c:v>Q4</c:v>
                </c:pt>
                <c:pt idx="12">
                  <c:v>Q1 2023</c:v>
                </c:pt>
                <c:pt idx="13">
                  <c:v>Q2</c:v>
                </c:pt>
                <c:pt idx="14">
                  <c:v>Q3</c:v>
                </c:pt>
                <c:pt idx="15">
                  <c:v>Q4</c:v>
                </c:pt>
                <c:pt idx="16">
                  <c:v>Q1 2024</c:v>
                </c:pt>
                <c:pt idx="17">
                  <c:v>Q2</c:v>
                </c:pt>
                <c:pt idx="18">
                  <c:v>Q3</c:v>
                </c:pt>
                <c:pt idx="19">
                  <c:v>Q4</c:v>
                </c:pt>
                <c:pt idx="20">
                  <c:v>Q1 2025</c:v>
                </c:pt>
              </c:strCache>
            </c:strRef>
          </c:cat>
          <c:val>
            <c:numRef>
              <c:f>Sales!$D$14:$D$34</c:f>
              <c:numCache>
                <c:formatCode>"$"#,##0.00_);[Red]\("$"#,##0.00\)</c:formatCode>
                <c:ptCount val="21"/>
                <c:pt idx="0">
                  <c:v>8.79</c:v>
                </c:pt>
                <c:pt idx="1">
                  <c:v>7.04</c:v>
                </c:pt>
                <c:pt idx="2">
                  <c:v>9.13</c:v>
                </c:pt>
                <c:pt idx="3">
                  <c:v>10.79</c:v>
                </c:pt>
                <c:pt idx="4">
                  <c:v>11.9</c:v>
                </c:pt>
                <c:pt idx="5">
                  <c:v>20.81</c:v>
                </c:pt>
                <c:pt idx="6">
                  <c:v>27.55</c:v>
                </c:pt>
                <c:pt idx="7">
                  <c:v>33.91</c:v>
                </c:pt>
                <c:pt idx="8">
                  <c:v>32.76</c:v>
                </c:pt>
                <c:pt idx="9">
                  <c:v>33.08</c:v>
                </c:pt>
                <c:pt idx="10">
                  <c:v>36.44</c:v>
                </c:pt>
                <c:pt idx="11">
                  <c:v>37.41</c:v>
                </c:pt>
                <c:pt idx="12">
                  <c:v>27.83</c:v>
                </c:pt>
                <c:pt idx="13">
                  <c:v>12.33</c:v>
                </c:pt>
                <c:pt idx="14">
                  <c:v>7.68</c:v>
                </c:pt>
                <c:pt idx="15">
                  <c:v>7.97</c:v>
                </c:pt>
                <c:pt idx="16">
                  <c:v>7.66</c:v>
                </c:pt>
                <c:pt idx="17">
                  <c:v>5.12</c:v>
                </c:pt>
                <c:pt idx="18">
                  <c:v>4.69</c:v>
                </c:pt>
                <c:pt idx="19">
                  <c:v>4.62</c:v>
                </c:pt>
                <c:pt idx="20">
                  <c:v>4.37</c:v>
                </c:pt>
              </c:numCache>
            </c:numRef>
          </c:val>
          <c:smooth val="0"/>
        </c:ser>
        <c:dLbls>
          <c:showLegendKey val="0"/>
          <c:showVal val="0"/>
          <c:showCatName val="0"/>
          <c:showSerName val="0"/>
          <c:showPercent val="0"/>
          <c:showBubbleSize val="0"/>
        </c:dLbls>
        <c:marker val="1"/>
        <c:smooth val="0"/>
        <c:axId val="1209366704"/>
        <c:axId val="1209365624"/>
      </c:lineChart>
      <c:catAx>
        <c:axId val="12093667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lang="zh-CN"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5624"/>
        <c:crosses val="autoZero"/>
        <c:auto val="1"/>
        <c:lblAlgn val="ctr"/>
        <c:lblOffset val="100"/>
        <c:noMultiLvlLbl val="0"/>
      </c:catAx>
      <c:valAx>
        <c:axId val="1209365624"/>
        <c:scaling>
          <c:orientation val="minMax"/>
        </c:scaling>
        <c:delete val="1"/>
        <c:axPos val="l"/>
        <c:numFmt formatCode="&quot;$&quot;#,##0.00_);[Red]\(&quot;$&quot;#,##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p>
        </c:txPr>
        <c:crossAx val="1209366704"/>
        <c:crosses val="autoZero"/>
        <c:crossBetween val="between"/>
      </c:valAx>
      <c:spPr>
        <a:noFill/>
        <a:ln>
          <a:noFill/>
        </a:ln>
        <a:effectLst/>
      </c:spPr>
    </c:plotArea>
    <c:plotVisOnly val="1"/>
    <c:dispBlanksAs val="gap"/>
    <c:showDLblsOverMax val="0"/>
    <c:extLst>
      <c:ext uri="{0b15fc19-7d7d-44ad-8c2d-2c3a37ce22c3}">
        <chartProps xmlns="https://web.wps.cn/et/2018/main" chartId="{64b7ca87-afe3-495b-9b9b-10da26d808bd}"/>
      </c:ext>
    </c:extLst>
  </c:chart>
  <c:spPr>
    <a:noFill/>
    <a:ln w="9525" cap="flat" cmpd="sng" algn="ctr">
      <a:noFill/>
      <a:round/>
    </a:ln>
    <a:effectLst/>
  </c:spPr>
  <c:txPr>
    <a:bodyPr/>
    <a:lstStyle/>
    <a:p>
      <a:pPr>
        <a:defRPr lang="zh-CN" sz="900">
          <a:solidFill>
            <a:sysClr val="windowText" lastClr="000000"/>
          </a:solidFill>
          <a:latin typeface="Arial" panose="020B0604020202020204" pitchFamily="34" charset="0"/>
          <a:cs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0.70344</cdr:x>
      <cdr:y>0.48723</cdr:y>
    </cdr:from>
    <cdr:to>
      <cdr:x>0.79504</cdr:x>
      <cdr:y>0.56449</cdr:y>
    </cdr:to>
    <cdr:sp>
      <cdr:nvSpPr>
        <cdr:cNvPr id="2" name="矩形 1"/>
        <cdr:cNvSpPr/>
      </cdr:nvSpPr>
      <cdr:spPr xmlns:a="http://schemas.openxmlformats.org/drawingml/2006/main">
        <a:xfrm xmlns:a="http://schemas.openxmlformats.org/drawingml/2006/main">
          <a:off x="6058164" y="2016533"/>
          <a:ext cx="788873" cy="319759"/>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4B</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0.72698</cdr:y>
    </cdr:from>
    <cdr:to>
      <cdr:x>0.1136</cdr:x>
      <cdr:y>0.80718</cdr:y>
    </cdr:to>
    <cdr:sp>
      <cdr:nvSpPr>
        <cdr:cNvPr id="3" name="矩形 2"/>
        <cdr:cNvSpPr/>
      </cdr:nvSpPr>
      <cdr:spPr xmlns:a="http://schemas.openxmlformats.org/drawingml/2006/main">
        <a:xfrm xmlns:a="http://schemas.openxmlformats.org/drawingml/2006/main">
          <a:off x="0" y="3008758"/>
          <a:ext cx="978340" cy="331927"/>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2A </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0.20625</cdr:x>
      <cdr:y>0.6304</cdr:y>
    </cdr:from>
    <cdr:to>
      <cdr:x>0.31431</cdr:x>
      <cdr:y>0.73315</cdr:y>
    </cdr:to>
    <cdr:sp>
      <cdr:nvSpPr>
        <cdr:cNvPr id="4" name="矩形 3"/>
        <cdr:cNvSpPr/>
      </cdr:nvSpPr>
      <cdr:spPr xmlns:a="http://schemas.openxmlformats.org/drawingml/2006/main">
        <a:xfrm xmlns:a="http://schemas.openxmlformats.org/drawingml/2006/main">
          <a:off x="1776259" y="2609052"/>
          <a:ext cx="930629" cy="425255"/>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2B </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0.07933</cdr:x>
      <cdr:y>0.66858</cdr:y>
    </cdr:from>
    <cdr:to>
      <cdr:x>0.23667</cdr:x>
      <cdr:y>0.75082</cdr:y>
    </cdr:to>
    <cdr:sp>
      <cdr:nvSpPr>
        <cdr:cNvPr id="5" name="矩形 4"/>
        <cdr:cNvSpPr/>
      </cdr:nvSpPr>
      <cdr:spPr xmlns:a="http://schemas.openxmlformats.org/drawingml/2006/main">
        <a:xfrm xmlns:a="http://schemas.openxmlformats.org/drawingml/2006/main">
          <a:off x="683211" y="2767077"/>
          <a:ext cx="1355036" cy="340370"/>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zh-CN" sz="1000" b="1">
              <a:latin typeface="Arial" panose="020B0604020202020204" pitchFamily="34" charset="0"/>
              <a:cs typeface="Arial" panose="020B0604020202020204" pitchFamily="34" charset="0"/>
            </a:rPr>
            <a:t>Phase 2A capacity enhancement </a:t>
          </a:r>
          <a:endParaRPr lang="en-US" altLang="zh-CN"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0.30527</cdr:x>
      <cdr:y>0.62388</cdr:y>
    </cdr:from>
    <cdr:to>
      <cdr:x>0.39322</cdr:x>
      <cdr:y>0.70851</cdr:y>
    </cdr:to>
    <cdr:sp>
      <cdr:nvSpPr>
        <cdr:cNvPr id="6" name="矩形 5"/>
        <cdr:cNvSpPr/>
      </cdr:nvSpPr>
      <cdr:spPr xmlns:a="http://schemas.openxmlformats.org/drawingml/2006/main">
        <a:xfrm xmlns:a="http://schemas.openxmlformats.org/drawingml/2006/main">
          <a:off x="2629015" y="2582055"/>
          <a:ext cx="757439" cy="350261"/>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3A </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0.39001</cdr:x>
      <cdr:y>0.61693</cdr:y>
    </cdr:from>
    <cdr:to>
      <cdr:x>0.49623</cdr:x>
      <cdr:y>0.67258</cdr:y>
    </cdr:to>
    <cdr:sp>
      <cdr:nvSpPr>
        <cdr:cNvPr id="7" name="矩形 6"/>
        <cdr:cNvSpPr/>
      </cdr:nvSpPr>
      <cdr:spPr xmlns:a="http://schemas.openxmlformats.org/drawingml/2006/main">
        <a:xfrm xmlns:a="http://schemas.openxmlformats.org/drawingml/2006/main">
          <a:off x="3358846" y="2553300"/>
          <a:ext cx="914782" cy="230320"/>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Arial" panose="020B0604020202020204"/>
            </a:defRPr>
          </a:lvl1pPr>
          <a:lvl2pPr marL="457200" indent="0">
            <a:defRPr sz="1100">
              <a:latin typeface="Arial" panose="020B0604020202020204"/>
            </a:defRPr>
          </a:lvl2pPr>
          <a:lvl3pPr marL="914400" indent="0">
            <a:defRPr sz="1100">
              <a:latin typeface="Arial" panose="020B0604020202020204"/>
            </a:defRPr>
          </a:lvl3pPr>
          <a:lvl4pPr marL="1371600" indent="0">
            <a:defRPr sz="1100">
              <a:latin typeface="Arial" panose="020B0604020202020204"/>
            </a:defRPr>
          </a:lvl4pPr>
          <a:lvl5pPr marL="1828800" indent="0">
            <a:defRPr sz="1100">
              <a:latin typeface="Arial" panose="020B0604020202020204"/>
            </a:defRPr>
          </a:lvl5pPr>
          <a:lvl6pPr marL="2286000" indent="0">
            <a:defRPr sz="1100">
              <a:latin typeface="Arial" panose="020B0604020202020204"/>
            </a:defRPr>
          </a:lvl6pPr>
          <a:lvl7pPr marL="2743200" indent="0">
            <a:defRPr sz="1100">
              <a:latin typeface="Arial" panose="020B0604020202020204"/>
            </a:defRPr>
          </a:lvl7pPr>
          <a:lvl8pPr marL="3200400" indent="0">
            <a:defRPr sz="1100">
              <a:latin typeface="Arial" panose="020B0604020202020204"/>
            </a:defRPr>
          </a:lvl8pPr>
          <a:lvl9pPr marL="3657600" indent="0">
            <a:defRPr sz="1100">
              <a:latin typeface="Arial" panose="020B0604020202020204"/>
            </a:defRPr>
          </a:lvl9pPr>
        </a:lstStyle>
        <a:p>
          <a:pPr algn="ctr"/>
          <a:r>
            <a:rPr lang="en-US" sz="1000" b="1">
              <a:latin typeface="Arial" panose="020B0604020202020204" pitchFamily="34" charset="0"/>
              <a:cs typeface="Arial" panose="020B0604020202020204" pitchFamily="34" charset="0"/>
            </a:rPr>
            <a:t>Phase 3B</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0.46535</cdr:x>
      <cdr:y>0.59525</cdr:y>
    </cdr:from>
    <cdr:to>
      <cdr:x>0.62269</cdr:x>
      <cdr:y>0.69355</cdr:y>
    </cdr:to>
    <cdr:sp>
      <cdr:nvSpPr>
        <cdr:cNvPr id="8" name="矩形 7"/>
        <cdr:cNvSpPr/>
      </cdr:nvSpPr>
      <cdr:spPr xmlns:a="http://schemas.openxmlformats.org/drawingml/2006/main">
        <a:xfrm xmlns:a="http://schemas.openxmlformats.org/drawingml/2006/main">
          <a:off x="4007702" y="2463593"/>
          <a:ext cx="1355035" cy="406830"/>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zh-CN" sz="1000" b="1">
              <a:latin typeface="Arial" panose="020B0604020202020204" pitchFamily="34" charset="0"/>
              <a:cs typeface="Arial" panose="020B0604020202020204" pitchFamily="34" charset="0"/>
            </a:rPr>
            <a:t>Capacity </a:t>
          </a:r>
          <a:endParaRPr lang="en-US" altLang="zh-CN" sz="1000" b="1" dirty="0">
            <a:latin typeface="Arial" panose="020B0604020202020204" pitchFamily="34" charset="0"/>
            <a:cs typeface="Arial" panose="020B0604020202020204" pitchFamily="34" charset="0"/>
          </a:endParaRPr>
        </a:p>
        <a:p>
          <a:pPr algn="ctr"/>
          <a:r>
            <a:rPr lang="en-US" altLang="zh-CN" sz="1000" b="1">
              <a:latin typeface="Arial" panose="020B0604020202020204" pitchFamily="34" charset="0"/>
              <a:cs typeface="Arial" panose="020B0604020202020204" pitchFamily="34" charset="0"/>
            </a:rPr>
            <a:t>debottlenecking </a:t>
          </a:r>
          <a:endParaRPr lang="en-US" altLang="zh-CN"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0.59178</cdr:x>
      <cdr:y>0.58017</cdr:y>
    </cdr:from>
    <cdr:to>
      <cdr:x>0.70732</cdr:x>
      <cdr:y>0.63582</cdr:y>
    </cdr:to>
    <cdr:sp>
      <cdr:nvSpPr>
        <cdr:cNvPr id="9" name="矩形 8"/>
        <cdr:cNvSpPr/>
      </cdr:nvSpPr>
      <cdr:spPr xmlns:a="http://schemas.openxmlformats.org/drawingml/2006/main">
        <a:xfrm xmlns:a="http://schemas.openxmlformats.org/drawingml/2006/main">
          <a:off x="5096486" y="2401163"/>
          <a:ext cx="995047" cy="230321"/>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4A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0.70103</cdr:x>
      <cdr:y>0.55785</cdr:y>
    </cdr:from>
    <cdr:to>
      <cdr:x>0.79746</cdr:x>
      <cdr:y>0.60015</cdr:y>
    </cdr:to>
    <cdr:sp>
      <cdr:nvSpPr>
        <cdr:cNvPr id="10" name="矩形 9"/>
        <cdr:cNvSpPr/>
      </cdr:nvSpPr>
      <cdr:spPr xmlns:a="http://schemas.openxmlformats.org/drawingml/2006/main">
        <a:xfrm xmlns:a="http://schemas.openxmlformats.org/drawingml/2006/main">
          <a:off x="6037374" y="2308793"/>
          <a:ext cx="830470" cy="175069"/>
        </a:xfrm>
        <a:prstGeom xmlns:a="http://schemas.openxmlformats.org/drawingml/2006/main" prst="rect">
          <a:avLst/>
        </a:prstGeom>
        <a:noFill/>
      </cdr:spPr>
      <cdr:txBody xmlns:a="http://schemas.openxmlformats.org/drawingml/2006/main">
        <a:bodyPr vertOverflow="clip" vert="horz" wrap="square" lIns="0" tIns="0" rIns="0" bIns="0" rtlCol="0" anchor="t" anchorCtr="0">
          <a:spAutoFit/>
        </a:bodyPr>
        <a:lstStyle/>
        <a:p>
          <a:pPr algn="ctr"/>
          <a:r>
            <a:rPr lang="en-US" altLang="zh-CN" sz="1000">
              <a:latin typeface="Arial" panose="020B0604020202020204" pitchFamily="34" charset="0"/>
              <a:cs typeface="Arial" panose="020B0604020202020204" pitchFamily="34" charset="0"/>
            </a:rPr>
            <a:t>105,000 MT</a:t>
          </a:r>
          <a:endParaRPr lang="zh-CN" altLang="en-US" sz="1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0.78958</cdr:x>
      <cdr:y>0.31409</cdr:y>
    </cdr:from>
    <cdr:to>
      <cdr:x>0.91737</cdr:x>
      <cdr:y>0.41684</cdr:y>
    </cdr:to>
    <cdr:sp>
      <cdr:nvSpPr>
        <cdr:cNvPr id="11" name="矩形 10"/>
        <cdr:cNvSpPr/>
      </cdr:nvSpPr>
      <cdr:spPr xmlns:a="http://schemas.openxmlformats.org/drawingml/2006/main">
        <a:xfrm xmlns:a="http://schemas.openxmlformats.org/drawingml/2006/main">
          <a:off x="6799969" y="1299917"/>
          <a:ext cx="1100546" cy="425255"/>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a:t>
          </a:r>
          <a:r>
            <a:rPr lang="en-US" altLang="zh-CN" sz="1000" b="1">
              <a:latin typeface="Arial" panose="020B0604020202020204" pitchFamily="34" charset="0"/>
              <a:cs typeface="Arial" panose="020B0604020202020204" pitchFamily="34" charset="0"/>
            </a:rPr>
            <a:t>5A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0.89919</cdr:x>
      <cdr:y>0.10084</cdr:y>
    </cdr:from>
    <cdr:to>
      <cdr:x>1</cdr:x>
      <cdr:y>0.20359</cdr:y>
    </cdr:to>
    <cdr:sp>
      <cdr:nvSpPr>
        <cdr:cNvPr id="12" name="矩形 11"/>
        <cdr:cNvSpPr/>
      </cdr:nvSpPr>
      <cdr:spPr xmlns:a="http://schemas.openxmlformats.org/drawingml/2006/main">
        <a:xfrm xmlns:a="http://schemas.openxmlformats.org/drawingml/2006/main">
          <a:off x="7743930" y="417333"/>
          <a:ext cx="868218" cy="425255"/>
        </a:xfrm>
        <a:prstGeom xmlns:a="http://schemas.openxmlformats.org/drawingml/2006/main" prst="rect">
          <a:avLst/>
        </a:prstGeom>
      </cdr:spPr>
      <cdr:txBody xmlns:a="http://schemas.openxmlformats.org/drawingml/2006/main">
        <a:bodyPr vert="horz" wrap="square" lIns="45720" tIns="45720" rIns="45720" bIns="45720" rtlCol="0" anchor="t" anchorCtr="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b="1">
              <a:latin typeface="Arial" panose="020B0604020202020204" pitchFamily="34" charset="0"/>
              <a:cs typeface="Arial" panose="020B0604020202020204" pitchFamily="34" charset="0"/>
            </a:rPr>
            <a:t>Phase </a:t>
          </a:r>
          <a:r>
            <a:rPr lang="en-US" altLang="zh-CN" sz="1000" b="1">
              <a:latin typeface="Arial" panose="020B0604020202020204" pitchFamily="34" charset="0"/>
              <a:cs typeface="Arial" panose="020B0604020202020204" pitchFamily="34" charset="0"/>
            </a:rPr>
            <a:t>5B</a:t>
          </a:r>
          <a:endParaRPr lang="en-US" sz="1000" b="1"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37" y="1"/>
            <a:ext cx="4434891"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5" name="Rectangle 3"/>
          <p:cNvSpPr>
            <a:spLocks noGrp="1" noChangeArrowheads="1"/>
          </p:cNvSpPr>
          <p:nvPr>
            <p:ph type="dt" sz="quarter" idx="1"/>
          </p:nvPr>
        </p:nvSpPr>
        <p:spPr bwMode="auto">
          <a:xfrm>
            <a:off x="5762087" y="1"/>
            <a:ext cx="4428343"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endParaRPr lang="en-US">
              <a:latin typeface="Arial" panose="020B0604020202020204"/>
            </a:endParaRPr>
          </a:p>
        </p:txBody>
      </p:sp>
      <p:sp>
        <p:nvSpPr>
          <p:cNvPr id="3076" name="Rectangle 4"/>
          <p:cNvSpPr>
            <a:spLocks noGrp="1" noChangeArrowheads="1"/>
          </p:cNvSpPr>
          <p:nvPr>
            <p:ph type="ftr" sz="quarter" idx="2"/>
          </p:nvPr>
        </p:nvSpPr>
        <p:spPr bwMode="auto">
          <a:xfrm>
            <a:off x="-1637" y="6774838"/>
            <a:ext cx="4434891"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7" name="Rectangle 5"/>
          <p:cNvSpPr>
            <a:spLocks noGrp="1" noChangeArrowheads="1"/>
          </p:cNvSpPr>
          <p:nvPr>
            <p:ph type="sldNum" sz="quarter" idx="3"/>
          </p:nvPr>
        </p:nvSpPr>
        <p:spPr bwMode="auto">
          <a:xfrm>
            <a:off x="5762087" y="6774838"/>
            <a:ext cx="4428343"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fld id="{0D307AED-C199-47F2-9269-BE9F8E27F552}" type="slidenum">
              <a:rPr lang="en-US">
                <a:latin typeface="Arial" panose="020B0604020202020204"/>
              </a:rPr>
            </a:fld>
            <a:endParaRPr lang="en-US">
              <a:latin typeface="Arial" panose="020B0604020202020204"/>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9395" name="Rectangle 3"/>
          <p:cNvSpPr>
            <a:spLocks noGrp="1" noChangeArrowheads="1"/>
          </p:cNvSpPr>
          <p:nvPr>
            <p:ph type="body" idx="1"/>
          </p:nvPr>
        </p:nvSpPr>
        <p:spPr bwMode="auto">
          <a:xfrm>
            <a:off x="1022810" y="3371370"/>
            <a:ext cx="8188998" cy="31956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234" tIns="46117" rIns="92234" bIns="46117"/>
          <a:lstStyle/>
          <a:p>
            <a:endParaRPr lang="ja-JP" altLang="en-US">
              <a:latin typeface="Arial" panose="020B060402020202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7347" name="Rectangle 3"/>
          <p:cNvSpPr>
            <a:spLocks noGrp="1" noChangeArrowheads="1"/>
          </p:cNvSpPr>
          <p:nvPr>
            <p:ph type="body" idx="1"/>
          </p:nvPr>
        </p:nvSpPr>
        <p:spPr bwMode="auto">
          <a:xfrm>
            <a:off x="1022808" y="3371366"/>
            <a:ext cx="8189000" cy="31956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511" tIns="47755" rIns="95511" bIns="47755"/>
          <a:lstStyle/>
          <a:p>
            <a:endParaRPr lang="en-US" dirty="0">
              <a:latin typeface="Arial" panose="020B060402020202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85838" y="800100"/>
            <a:ext cx="5338762" cy="4003675"/>
          </a:xfrm>
          <a:prstGeom prst="rect">
            <a:avLst/>
          </a:prstGeom>
        </p:spPr>
      </p:sp>
      <p:sp>
        <p:nvSpPr>
          <p:cNvPr id="3" name="备注占位符 2"/>
          <p:cNvSpPr>
            <a:spLocks noGrp="1"/>
          </p:cNvSpPr>
          <p:nvPr>
            <p:ph type="body" idx="1"/>
          </p:nvPr>
        </p:nvSpPr>
        <p:spPr>
          <a:xfrm>
            <a:off x="731364" y="5070092"/>
            <a:ext cx="5847482" cy="4802436"/>
          </a:xfrm>
          <a:prstGeom prst="rect">
            <a:avLst/>
          </a:prstGeom>
        </p:spPr>
        <p:txBody>
          <a:bodyPr lIns="94668" tIns="47334" rIns="94668" bIns="47334">
            <a:normAutofit/>
          </a:bodyPr>
          <a:lstStyle/>
          <a:p>
            <a:endParaRPr lang="zh-CN" altLang="en-US" dirty="0"/>
          </a:p>
        </p:txBody>
      </p:sp>
      <p:sp>
        <p:nvSpPr>
          <p:cNvPr id="4" name="页眉占位符 3"/>
          <p:cNvSpPr>
            <a:spLocks noGrp="1"/>
          </p:cNvSpPr>
          <p:nvPr>
            <p:ph type="hdr" sz="quarter" idx="10"/>
          </p:nvPr>
        </p:nvSpPr>
        <p:spPr>
          <a:xfrm>
            <a:off x="4" y="4"/>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5" name="日期占位符 4"/>
          <p:cNvSpPr>
            <a:spLocks noGrp="1"/>
          </p:cNvSpPr>
          <p:nvPr>
            <p:ph type="dt" idx="11"/>
          </p:nvPr>
        </p:nvSpPr>
        <p:spPr>
          <a:xfrm>
            <a:off x="4140975" y="4"/>
            <a:ext cx="3167528" cy="533603"/>
          </a:xfrm>
          <a:prstGeom prst="rect">
            <a:avLst/>
          </a:prstGeom>
        </p:spPr>
        <p:txBody>
          <a:bodyPr lIns="94668" tIns="47334" rIns="94668" bIns="47334"/>
          <a:lstStyle/>
          <a:p>
            <a:pPr>
              <a:buClr>
                <a:prstClr val="white"/>
              </a:buClr>
              <a:defRPr/>
            </a:pPr>
            <a:fld id="{9DEEC677-6F74-43B7-BCE1-5B3DAAF8B04F}" type="datetime1">
              <a:rPr lang="zh-CN" altLang="en-US" smtClean="0">
                <a:solidFill>
                  <a:prstClr val="black"/>
                </a:solidFill>
              </a:rPr>
            </a:fld>
            <a:endParaRPr lang="en-US" altLang="zh-CN">
              <a:solidFill>
                <a:prstClr val="black"/>
              </a:solidFill>
            </a:endParaRPr>
          </a:p>
        </p:txBody>
      </p:sp>
      <p:sp>
        <p:nvSpPr>
          <p:cNvPr id="6" name="页脚占位符 5"/>
          <p:cNvSpPr>
            <a:spLocks noGrp="1"/>
          </p:cNvSpPr>
          <p:nvPr>
            <p:ph type="ftr" sz="quarter" idx="12"/>
          </p:nvPr>
        </p:nvSpPr>
        <p:spPr>
          <a:xfrm>
            <a:off x="4" y="10138480"/>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7" name="灯片编号占位符 6"/>
          <p:cNvSpPr>
            <a:spLocks noGrp="1"/>
          </p:cNvSpPr>
          <p:nvPr>
            <p:ph type="sldNum" sz="quarter" idx="13"/>
          </p:nvPr>
        </p:nvSpPr>
        <p:spPr>
          <a:xfrm>
            <a:off x="4140975" y="10138480"/>
            <a:ext cx="3167528" cy="533603"/>
          </a:xfrm>
          <a:prstGeom prst="rect">
            <a:avLst/>
          </a:prstGeom>
        </p:spPr>
        <p:txBody>
          <a:bodyPr lIns="94668" tIns="47334" rIns="94668" bIns="47334"/>
          <a:lstStyle/>
          <a:p>
            <a:pPr>
              <a:buClr>
                <a:prstClr val="white"/>
              </a:buClr>
              <a:defRPr/>
            </a:pPr>
            <a:fld id="{64B7874A-3DD7-4108-AE22-00F827D3692F}" type="slidenum">
              <a:rPr lang="zh-CN" altLang="en-US" smtClean="0">
                <a:solidFill>
                  <a:prstClr val="black"/>
                </a:solidFill>
              </a:rPr>
            </a:fld>
            <a:endParaRPr lang="en-US" altLang="zh-CN">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7125"/>
          </a:xfrm>
          <a:prstGeom prst="rect">
            <a:avLst/>
          </a:prstGeom>
          <a:noFill/>
          <a:ln w="12700">
            <a:solidFill>
              <a:prstClr val="black"/>
            </a:solidFill>
          </a:ln>
        </p:spPr>
      </p:sp>
      <p:sp>
        <p:nvSpPr>
          <p:cNvPr id="3" name="备注占位符 2"/>
          <p:cNvSpPr>
            <a:spLocks noGrp="1"/>
          </p:cNvSpPr>
          <p:nvPr>
            <p:ph type="body" idx="1"/>
          </p:nvPr>
        </p:nvSpPr>
        <p:spPr>
          <a:xfrm>
            <a:off x="1023939" y="3417183"/>
            <a:ext cx="8186737" cy="2795300"/>
          </a:xfrm>
          <a:prstGeom prst="rect">
            <a:avLst/>
          </a:prstGeom>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352800" y="528638"/>
            <a:ext cx="3552825" cy="2665412"/>
          </a:xfrm>
          <a:prstGeom prst="rect">
            <a:avLst/>
          </a:prstGeom>
          <a:noFill/>
          <a:ln>
            <a:solidFill>
              <a:srgbClr val="000000"/>
            </a:solidFill>
            <a:miter lim="800000"/>
          </a:ln>
        </p:spPr>
      </p:sp>
      <p:sp>
        <p:nvSpPr>
          <p:cNvPr id="25603" name="备注占位符 2"/>
          <p:cNvSpPr>
            <a:spLocks noGrp="1"/>
          </p:cNvSpPr>
          <p:nvPr>
            <p:ph type="body" idx="1"/>
          </p:nvPr>
        </p:nvSpPr>
        <p:spPr bwMode="auto">
          <a:xfrm>
            <a:off x="1019899" y="3371218"/>
            <a:ext cx="8194820" cy="3199539"/>
          </a:xfrm>
          <a:prstGeom prst="rect">
            <a:avLst/>
          </a:prstGeom>
          <a:noFill/>
        </p:spPr>
        <p:txBody>
          <a:bodyPr lIns="95397" tIns="47696" rIns="95397" bIns="47696"/>
          <a:lstStyle/>
          <a:p>
            <a:pPr eaLnBrk="1" hangingPunct="1"/>
            <a:endParaRPr lang="zh-CN" altLang="en-US" b="0" dirty="0">
              <a:latin typeface="Arial" panose="020B0604020202020204" pitchFamily="34" charset="0"/>
              <a:cs typeface="Arial" panose="020B0604020202020204" pitchFamily="34" charset="0"/>
            </a:endParaRPr>
          </a:p>
        </p:txBody>
      </p:sp>
      <p:sp>
        <p:nvSpPr>
          <p:cNvPr id="25604" name="灯片编号占位符 3"/>
          <p:cNvSpPr txBox="1">
            <a:spLocks noGrp="1"/>
          </p:cNvSpPr>
          <p:nvPr/>
        </p:nvSpPr>
        <p:spPr bwMode="auto">
          <a:xfrm>
            <a:off x="5796054" y="6739033"/>
            <a:ext cx="4436186" cy="359144"/>
          </a:xfrm>
          <a:prstGeom prst="rect">
            <a:avLst/>
          </a:prstGeom>
          <a:noFill/>
          <a:ln w="9525">
            <a:noFill/>
            <a:miter lim="800000"/>
          </a:ln>
        </p:spPr>
        <p:txBody>
          <a:bodyPr lIns="95397" tIns="47696" rIns="95397" bIns="47696" anchor="b"/>
          <a:lstStyle/>
          <a:p>
            <a:pPr algn="r">
              <a:buClr>
                <a:prstClr val="white"/>
              </a:buClr>
            </a:pPr>
            <a:fld id="{A3CF5B8F-FBC5-4E5F-809C-E2481CE3CA5F}" type="slidenum">
              <a:rPr lang="zh-TW" altLang="en-US" sz="1100">
                <a:solidFill>
                  <a:prstClr val="black"/>
                </a:solidFill>
                <a:latin typeface="Arial" panose="020B0604020202020204"/>
              </a:rPr>
            </a:fld>
            <a:endParaRPr lang="en-US" altLang="zh-TW" sz="1100" dirty="0">
              <a:solidFill>
                <a:prstClr val="black"/>
              </a:solidFill>
              <a:latin typeface="Arial" panose="020B0604020202020204"/>
            </a:endParaRPr>
          </a:p>
        </p:txBody>
      </p:sp>
      <p:sp>
        <p:nvSpPr>
          <p:cNvPr id="5" name="日期占位符 4"/>
          <p:cNvSpPr>
            <a:spLocks noGrp="1"/>
          </p:cNvSpPr>
          <p:nvPr>
            <p:ph type="dt" idx="10"/>
          </p:nvPr>
        </p:nvSpPr>
        <p:spPr>
          <a:xfrm>
            <a:off x="5797553" y="21"/>
            <a:ext cx="4434678" cy="354908"/>
          </a:xfrm>
          <a:prstGeom prst="rect">
            <a:avLst/>
          </a:prstGeom>
        </p:spPr>
        <p:txBody>
          <a:bodyPr lIns="91418" tIns="45710" rIns="91418" bIns="45710"/>
          <a:lstStyle/>
          <a:p>
            <a:pPr>
              <a:buClr>
                <a:prstClr val="white"/>
              </a:buClr>
              <a:defRPr/>
            </a:pPr>
            <a:fld id="{6F0D62DC-8C18-4B54-9E30-5AFF57AB4201}" type="datetime1">
              <a:rPr lang="zh-CN" altLang="en-US" smtClean="0">
                <a:solidFill>
                  <a:prstClr val="black"/>
                </a:solidFill>
                <a:latin typeface="Arial" panose="020B0604020202020204"/>
              </a:rPr>
            </a:fld>
            <a:endParaRPr lang="en-US" altLang="zh-CN">
              <a:solidFill>
                <a:prstClr val="black"/>
              </a:solidFill>
              <a:latin typeface="Arial" panose="020B0604020202020204"/>
            </a:endParaRPr>
          </a:p>
        </p:txBody>
      </p:sp>
      <p:sp>
        <p:nvSpPr>
          <p:cNvPr id="6" name="页脚占位符 5"/>
          <p:cNvSpPr>
            <a:spLocks noGrp="1"/>
          </p:cNvSpPr>
          <p:nvPr>
            <p:ph type="ftr" sz="quarter" idx="11"/>
          </p:nvPr>
        </p:nvSpPr>
        <p:spPr>
          <a:xfrm>
            <a:off x="10" y="6743279"/>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2"/>
          </p:nvPr>
        </p:nvSpPr>
        <p:spPr>
          <a:xfrm>
            <a:off x="10" y="21"/>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78038" y="350838"/>
            <a:ext cx="1951037" cy="1463675"/>
          </a:xfrm>
          <a:prstGeom prst="rect">
            <a:avLst/>
          </a:prstGeom>
        </p:spPr>
      </p:sp>
      <p:sp>
        <p:nvSpPr>
          <p:cNvPr id="3" name="备注占位符 2"/>
          <p:cNvSpPr>
            <a:spLocks noGrp="1"/>
          </p:cNvSpPr>
          <p:nvPr>
            <p:ph type="body" idx="1"/>
          </p:nvPr>
        </p:nvSpPr>
        <p:spPr>
          <a:xfrm>
            <a:off x="438634" y="1923345"/>
            <a:ext cx="9357359" cy="4644023"/>
          </a:xfrm>
          <a:prstGeom prst="rect">
            <a:avLst/>
          </a:prstGeom>
        </p:spPr>
        <p:txBody>
          <a:bodyPr lIns="91418" tIns="45710" rIns="91418" bIns="45710">
            <a:noAutofit/>
          </a:bodyPr>
          <a:lstStyle/>
          <a:p>
            <a:endParaRPr lang="zh-CN" altLang="en-US" sz="8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fld>
            <a:endParaRPr lang="en-US" altLang="zh-CN" dirty="0">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38A39D5E-B6DE-41B3-B9D7-E52C7B8D5D02}" type="datetime1">
              <a:rPr lang="zh-CN" altLang="en-US" smtClean="0">
                <a:solidFill>
                  <a:prstClr val="black"/>
                </a:solidFill>
                <a:latin typeface="Arial" panose="020B0604020202020204"/>
              </a:rPr>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208338" y="534988"/>
            <a:ext cx="3297237" cy="2473325"/>
          </a:xfrm>
          <a:prstGeom prst="rect">
            <a:avLst/>
          </a:prstGeom>
        </p:spPr>
      </p:sp>
      <p:sp>
        <p:nvSpPr>
          <p:cNvPr id="3" name="备注占位符 2"/>
          <p:cNvSpPr>
            <a:spLocks noGrp="1"/>
          </p:cNvSpPr>
          <p:nvPr>
            <p:ph type="body" idx="1"/>
          </p:nvPr>
        </p:nvSpPr>
        <p:spPr>
          <a:xfrm>
            <a:off x="1009214" y="3170195"/>
            <a:ext cx="8190068" cy="3195024"/>
          </a:xfrm>
          <a:prstGeom prst="rect">
            <a:avLst/>
          </a:prstGeom>
        </p:spPr>
        <p:txBody>
          <a:bodyPr lIns="91418" tIns="45710" rIns="91418" bIns="45710">
            <a:normAutofit/>
          </a:bodyPr>
          <a:lstStyle/>
          <a:p>
            <a:endParaRPr lang="zh-CN" altLang="zh-CN" sz="9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fld>
            <a:endParaRPr lang="en-US" altLang="zh-CN">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9C1F9823-B8EC-4AB8-ADC7-2CE77D41FC40}" type="datetime1">
              <a:rPr lang="zh-CN" altLang="en-US" smtClean="0">
                <a:solidFill>
                  <a:prstClr val="black"/>
                </a:solidFill>
                <a:latin typeface="Arial" panose="020B0604020202020204"/>
              </a:rPr>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5537"/>
          </a:xfrm>
          <a:prstGeom prst="rect">
            <a:avLst/>
          </a:prstGeom>
          <a:noFill/>
          <a:ln w="12700">
            <a:solidFill>
              <a:prstClr val="black"/>
            </a:solidFill>
          </a:ln>
        </p:spPr>
      </p:sp>
      <p:sp>
        <p:nvSpPr>
          <p:cNvPr id="3" name="备注占位符 2"/>
          <p:cNvSpPr>
            <a:spLocks noGrp="1"/>
          </p:cNvSpPr>
          <p:nvPr>
            <p:ph type="body" idx="1"/>
          </p:nvPr>
        </p:nvSpPr>
        <p:spPr>
          <a:xfrm>
            <a:off x="1023938" y="3416300"/>
            <a:ext cx="8186737" cy="2795588"/>
          </a:xfrm>
          <a:prstGeom prst="rect">
            <a:avLst/>
          </a:prstGeom>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fld>
            <a:endParaRPr lang="en-US" noProof="1"/>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spAutoFit/>
          </a:bodyPr>
          <a:lstStyle>
            <a:lvl1pPr>
              <a:defRPr lang="en-US" noProof="0" dirty="0" smtClean="0">
                <a:solidFill>
                  <a:schemeClr val="bg1"/>
                </a:solidFill>
                <a:latin typeface="+mn-lt"/>
                <a:ea typeface="+mn-ea"/>
                <a:cs typeface="+mn-cs"/>
              </a:defRPr>
            </a:lvl1pPr>
          </a:lstStyle>
          <a:p>
            <a:pPr lvl="0"/>
            <a:r>
              <a:rPr lang="en-US" noProof="0" dirty="0"/>
              <a:t>Message statement</a:t>
            </a:r>
            <a:endParaRPr lang="en-US" noProof="0" dirty="0"/>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fld>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fld>
            <a:endParaRPr lang="en-US" noProof="1"/>
          </a:p>
        </p:txBody>
      </p:sp>
      <p:sp>
        <p:nvSpPr>
          <p:cNvPr id="15" name="Disclaimers" descr="AQAAAAAQACS+XARKMWtGp1OGRKGy8JO9KJ/nqbTqRc5t06mHA47GbYsXaBpGElfIwpebY6EfO4ZBArUGMrr/ygpAg+gCMPovoF6IX4w15+Vn+FUyMEN4iJlXZDZBANm8omg8pR59chMvyJGIMUjWSDYeBvhW02L96V7UaeS7wk+EIlxulmUaRJGEAnGRsmdLKnvRGO8ET68HD7x0e8kFYM1zL8a06WTRMALJSk8g6loRpfQL69tkmFqM43wkuzQrPJBu5piz4wHCKjYRrqST+LgwQlnhbLPpirlp/jvNPb+wRt9nfhpJDqD6/HfP2yCKZsuaquv4foLDaMVc3HlpiBkuZ9ctNociMfXeOL/oU20yduHVR4HmcyDyk+Ww4Kze2gVyKznC3bpfDhEJL3BENaHyqCHLG2ul7vRKf7FKqoJsAubVhedWcuTlGLCXCQrS9VuVRDCxlJDsRgLU9bOfrzTT9EbGD07mCFG9/0EhIynsaLfl+/Yg/QWpjniUB97k4so0bqgQdMkEWyVuiV6/4dP4UeWereQsxaI4XbY2MdbSEOCuYNDdqVzbZZmbHcLHjApQNnuhiNd/N/8DrAVZk5V2TUPe2CsWmUPjWv8U4S0Ky0Y5p4HcQMslw1kZx482E2jMhFBSR9wE/HDLwOQ1M6/jFPv3L+r/2cSj0kVfEB3qne5dnKwWepoaYcCi6JxK42N35o9ed7cOAM8MMKpF2fuYdEwb4R2kT/exOAE+0+jAUnvc5E2zzEYL6vXAspECqnws8U46IpszvFDyQTVwcauE2h6iM9TYf+wpLys0jjZz9hW1JyBcMAQTc6eDtpS7MzLTawgEMki3F5hGgApsnaUb9PBprNFI0hQt7ysL7zFVZbjaM1J/xLagV+G4mDg39neLJtPdD9HNGTJ/BJS/nXlUaYEk9d3kIwyeJWgLFK9KdAmXO14m2U3HuUSFUqUB8x1i/0BthkMV9FH3423YtSA/bPlM8Ck3pXHJEkXNLuwOy6iBoCYVwTUiyx4aTnJjKVtHjhkL/H5o9otQ4DKYFMU2U+XsHiZJtM/3wf6lv/WbKlqnfgyHC2WlFPFV73TDS3rdXztS+YYUxWZGpJHKTpgzBFJogAAO8ExrSrRd7CHTLU/8AbAUi5poEDslTOplDw1z9IrQrnrgukVOS5GvnIWQAyZdoM4uuRXfIVAIuXzw2/sjBMW89/vkSQYdoDAyuXnPCROA+CxiuxG2VBXJYYR/bpqGCjZ2KTJmXy5Am62Sx3sJ09fsjVSdXRZLRkghprrrOT8YMmvEd4wrkzX8cI27krQY048ZxxwUghe0UISb92p4WD+satNZinh6zxXdgSC1j83nFMlDIh4rYg1WS5r2iko7FBl+YQU0CULb2sizpCgZpp3985xiPthoCZzZNpVTDaA2h3wg9Ao0esfzWR8Mx402BZd+RJdX66KL5HvGezdbEtgV0tUWIFgLW627BeEtmLm3IBuE06Q3L60PqvMc9eONdeiu2BdK/8d6mIfUnfFdzlOfGLS5QqvD0xJ711WNpsyccY/GxoSikiYKFEj5KibCsIvZ7mQwXu5/mu3fvIsW/j3sL8E3Ga1lpvR+iQ4CZEOXPVFHyQSMF2mFdGsqc0LoLxGvV34tcogvfxyBNoCMlZ46P5HZNXJpKBdSXMSJUIkRY1gMS0SyA7oRPgnydt6qwNPjyirol9rCZ13W9QfMTjD8oa0V5/IcknU1g4lIfoUnIUiPU6cVWc5MXNm+kVvkHkJRjEA5/pyX2zVMhXBIe97X/2DTqgpGgDtkPpZd91htx4G0erbNay4abLsDm2EGIYNUpPpaF7Xdj08XZx96DbBEhybxuo7cjYlQLsU7p+KgiINgfHNlMQ52/tuI5Njkteng/TcivvjULB1hFK6LLTsZbG0lk5yTUT6fDsa1LlHeYJgfD62rtuhcpFMXqu6VoYNb8SEVtxTlXGmGzfTqPgB43XZ15nHn5irghJOhAaiBPYVJatpDbUD5fS3TxHcqJC8DpmeQdNw5VtE2Lh8i0nFEYnWcgvA4LQDq+YVW2OUBJ6nNZrM+9RsPKzIf2tmL1HO+XhynNWRYCkepEL3f1d2Jc2JUeIpqwdXv4hwSt8X7cQbV0ip3lxKq4pF2h70tV6p3AtIfe3kXbOltpCe7pnj/Yf2okyIv3omuAhrCV09Te9LR3y9ALMRIiGlIcuZNABJ1CWuN3y+3UilqYgse14WOajqoe6UhtrA4i55e5/9dZHWslPqBXlITO6iQjXJ/lzT28eO0awjQoZHkdbBRXSPwDnRPCOW+Bj+K+OfQrTyO0NNFeLqrduqAy9BQjPLEPCAbUwkpSKHNAZVa7MW3lVHz8Q7NUOFcQ2w2YQX9uw0GJ32CZtpeF4KGx8SQMezEVAvVZtaGamO6q7j4x9b8cKY4PuLjh7tYUFK0pJa7XrmPlPBBukE2LBGyGkBrZ72T7oQhKnRt+WnaTha3jz0ThTBP/SRTv+azdoCoV5qNcoDYzQblImvFhUS7MRcnP7M3ext1RxSShUSW8H/h6/9E7GMPuRNcWLJlRby3NK2gUgtrqkMg8b33xQa+g0Z+Z2AIvTB71SBQwsK/w73Qq7TVQK8oZqsU39Sjw9z9NYPC0fS0f79vuN48JEs8mmelKLIz4iJiJb2Yn3Bx4bpLGt/1HHxznYx1atdZotGcjpa2pwiMVvXHNJsV8Af0WlxwTgRYqGA/u8v08xadZZfyhtx6Xagfq9GqGqI5VOb9WtYrDaGzFUk32aHTP/aQWU17GvyB1T1YzjUgS0KW0wT/2ydpYYYY2/5zTikGKfvSOvgOci1J5hBhwEXKS2M/+273DnOuIHhG1UcyjcItbXQSD7rp9swpPRTbMmpI0IggzyY1LyxYlJem8bi4UR0QV7/o4BBeMuOLOl3xHHk6I0n0FUCYge56BYXhFEEB6ZGKPb3cFl4MY9DkbQkASbihV5n/dq1t7QSqmRWCm7VMmdMZ5H7h97I47I0YSk+7fo2tt9On/JZ7I68aRMVG7cmo9ipshikYgR9OXaYBZvm0kw0wA7Al/BPCx/C1ilZP1TbCll82XzwYztTmdje4YLlKw0WpRTsqEy2QQWqO+Jo3k8UJhMhWdosB49XqQiyr0XVZVqC+EHZ2126qU1Ap1syYVg8F7ytzkugtiiT0TcW/sUrorgtxXsA7HqTd36GpKzUdXv+pk432hE4fB1j79JLFsOGSILrl7UucmPqGQCnrjToflSzPb2SYy64WO8+Neq2L8Ih7UHHsPhtZ3dNaLgmFsvnLaE0nnPVUtLtPA7qMblVeAi2cvYCEe0o1P6cUvQz6RqXQwGuwvBG24R7OVZvMfKR/RNz2yHNQz7meVUsqsilWgofWj6UWqHSWqS/OaN8izhcunURVzwTHlHupVwPAmGjshMMe7PGxixM3RgA9RIIqvdmeOtjqfTqQx8RePyJu6MwWCEF+DmOTlvEPlnnkp3Q1yZ3AUjX0RnvaOop7Sugd6ivlRvgO2fWdSzT1tQXcOcq8qgL6x47JAJxRkS7f2AbEbBsqGawla+7aLLrGR48wgiK8lZ5mE0/zZGswFVqGGFFaw+zTNTniqbQzOB7zioCC1J0BHwVkL6l2GBHsgtCklwx5x4vTnYJGsyKzHPxh9+QIXCXhOSeTL0wCc1yODIuI/+7S572V8eKmHTbCN8+sa5SWwkop4vv9VqSGz15idGvpe2EexhM17lzlHmcFqL7c6SNRKZekagFJigNoVfrRSvCFa3xUtcz4rEFCwCH4QO69C60OQ/oDOyN/fG1uIe85keN8MbiUTQ/b91X2WpjGjj8xP6oHIDo1IC7JUlI3RLw2BvyPCZBuIblJ2aSlEwv/39Yglv1G2yOwc2hJY5jW89Q+aGrhcX8js3Zh4r4j1QCgkvNg+xtcPeNhnGm38xbyDePhq2uJ7R0H7YfAygjiYgKIwrHos7kkwRbtLOKlnCsj4WDpdURUhj5p6AHSHRjrTqAL5+0eLJLRtaIQzmN+lz5lMZbvm65m/AqXeNYG4MQl7+NmhqYW5IhiwR51MtTVFFzB4M7nxo7DgsislZqOnLSlFGbDV7GD9wUiU2NZAXIBP4xa1V0DOC2DK2B7WwmxXk+pfWWyc1iAND51D74YkGgdh0l4Yq9L/W8aBykBHHjwi+28ued6lq/0CBv1GRlkIMYVPCuQTJ/yoGMuJZqZwX1Az+VxGH8X6dilQ7w5KrVFLFSIUSFRZNXrtZjaWiOCe1ngEr44KM5N8VPUJsLHEijzGzKsJ2LdZ0OX5fcKWYhlXbpUWXyjJzEWgkJsfaBYaSWl+7yULkpEW2fcSXWaFGTTNMuN"/>
          <p:cNvSpPr txBox="1">
            <a:spLocks noChangeArrowheads="1"/>
          </p:cNvSpPr>
          <p:nvPr userDrawn="1">
            <p:custDataLst>
              <p:tags r:id="rId2"/>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zh-CN" altLang="en-US" sz="1000" noProof="1">
                <a:latin typeface="+mn-lt"/>
                <a:ea typeface="+mn-ea"/>
                <a:cs typeface="+mn-cs"/>
              </a:rPr>
              <a:t>瑞信不提供任何税务建议。此处所含的与美国联邦税法相关的任何税务陈述并非旨在为任何纳税人为了达到逃避任何处罚之目的而使用，且任何纳税人不得为达到逃避任何处罚之目的而使用前述税务陈述。此处所含的任何此类陈述旨在为与该陈述有关的交易或事项的营销或推广提供支持。每一位纳税人应向独立税务顾问据纳税人的具体情况寻求税务建议。</a:t>
            </a:r>
            <a:endParaRPr lang="zh-CN" altLang="en-US" sz="1000" noProof="1">
              <a:latin typeface="+mn-lt"/>
              <a:ea typeface="+mn-ea"/>
              <a:cs typeface="+mn-cs"/>
            </a:endParaRPr>
          </a:p>
          <a:p>
            <a:pPr eaLnBrk="1" hangingPunct="1">
              <a:spcBef>
                <a:spcPct val="0"/>
              </a:spcBef>
              <a:spcAft>
                <a:spcPts val="1000"/>
              </a:spcAft>
              <a:buClrTx/>
            </a:pPr>
            <a:r>
              <a:rPr lang="zh-CN" altLang="en-US" sz="1000" noProof="1">
                <a:latin typeface="+mn-lt"/>
                <a:ea typeface="+mn-ea"/>
                <a:cs typeface="+mn-cs"/>
              </a:rPr>
              <a:t>由瑞士信贷</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就实际或潜在的委托或聘任向贵方提供本数据，除与瑞信的书面协议具体规定的目的之外，不得为其它任何目的而使用或依赖本数据。此外，除非瑞信以书面形式同意，否则，本资料不得全部或部分地披露、或概述或摘录。准备本数据的信息系从贵方、或贵方的代表、或从公开管道获得。瑞信不承担对该类信息进行独立审核的责任，并且依赖于该信息在所有主要方面均完整和准确。如果该信息包含由贵公司的管理层和或其它潜在交易参与方准备的、审核的、或经过讨论的、或从公开管道获得的有关未来财务业绩的估计或预测</a:t>
            </a:r>
            <a:r>
              <a:rPr lang="en-US" altLang="zh-CN" sz="1000" noProof="1">
                <a:latin typeface="+mn-lt"/>
                <a:ea typeface="+mn-ea"/>
                <a:cs typeface="+mn-cs"/>
              </a:rPr>
              <a:t>(</a:t>
            </a:r>
            <a:r>
              <a:rPr lang="zh-CN" altLang="en-US" sz="1000" noProof="1">
                <a:latin typeface="+mn-lt"/>
                <a:ea typeface="+mn-ea"/>
                <a:cs typeface="+mn-cs"/>
              </a:rPr>
              <a:t>包括对潜在成本节约和增效效应的估计</a:t>
            </a:r>
            <a:r>
              <a:rPr lang="en-US" altLang="zh-CN" sz="1000" noProof="1">
                <a:latin typeface="+mn-lt"/>
                <a:ea typeface="+mn-ea"/>
                <a:cs typeface="+mn-cs"/>
              </a:rPr>
              <a:t>) </a:t>
            </a:r>
            <a:r>
              <a:rPr lang="zh-CN" altLang="en-US" sz="1000" noProof="1">
                <a:latin typeface="+mn-lt"/>
                <a:ea typeface="+mn-ea"/>
                <a:cs typeface="+mn-cs"/>
              </a:rPr>
              <a:t>，我们假定该等估计和预测是该等管理层在当时可作出的最佳估计和判断的基础上合理准备的</a:t>
            </a:r>
            <a:r>
              <a:rPr lang="en-US" altLang="zh-CN" sz="1000" noProof="1">
                <a:latin typeface="+mn-lt"/>
                <a:ea typeface="+mn-ea"/>
                <a:cs typeface="+mn-cs"/>
              </a:rPr>
              <a:t>(</a:t>
            </a:r>
            <a:r>
              <a:rPr lang="zh-CN" altLang="en-US" sz="1000" noProof="1">
                <a:latin typeface="+mn-lt"/>
                <a:ea typeface="+mn-ea"/>
                <a:cs typeface="+mn-cs"/>
              </a:rPr>
              <a:t>或，如果估计和预测系从公开管道获得，其代表合理的估计</a:t>
            </a:r>
            <a:r>
              <a:rPr lang="en-US" altLang="zh-CN" sz="1000" noProof="1">
                <a:latin typeface="+mn-lt"/>
                <a:ea typeface="+mn-ea"/>
                <a:cs typeface="+mn-cs"/>
              </a:rPr>
              <a:t>)</a:t>
            </a:r>
            <a:r>
              <a:rPr lang="zh-CN" altLang="en-US" sz="1000" noProof="1">
                <a:latin typeface="+mn-lt"/>
                <a:ea typeface="+mn-ea"/>
                <a:cs typeface="+mn-cs"/>
              </a:rPr>
              <a:t>。本数据旨在由贵公司熟悉业务和事务的专业人员使用，且瑞信不承担对本数据进行更新或修正的义务。此处所含信息均不构成任何税务、会计或法律建议。贵公司</a:t>
            </a:r>
            <a:r>
              <a:rPr lang="en-US" altLang="zh-CN" sz="1000" noProof="1">
                <a:latin typeface="+mn-lt"/>
                <a:ea typeface="+mn-ea"/>
                <a:cs typeface="+mn-cs"/>
              </a:rPr>
              <a:t>(</a:t>
            </a:r>
            <a:r>
              <a:rPr lang="zh-CN" altLang="en-US" sz="1000" noProof="1">
                <a:latin typeface="+mn-lt"/>
                <a:ea typeface="+mn-ea"/>
                <a:cs typeface="+mn-cs"/>
              </a:rPr>
              <a:t>及贵公司的每位员工、代表或其它代理人</a:t>
            </a:r>
            <a:r>
              <a:rPr lang="en-US" altLang="zh-CN" sz="1000" noProof="1">
                <a:latin typeface="+mn-lt"/>
                <a:ea typeface="+mn-ea"/>
                <a:cs typeface="+mn-cs"/>
              </a:rPr>
              <a:t>)</a:t>
            </a:r>
            <a:r>
              <a:rPr lang="zh-CN" altLang="en-US" sz="1000" noProof="1">
                <a:latin typeface="+mn-lt"/>
                <a:ea typeface="+mn-ea"/>
                <a:cs typeface="+mn-cs"/>
              </a:rPr>
              <a:t>可以向任何及所有人毫无保留地披露向贵公司提供的本数据及任何形式的全部数据</a:t>
            </a:r>
            <a:r>
              <a:rPr lang="en-US" altLang="zh-CN" sz="1000" noProof="1">
                <a:latin typeface="+mn-lt"/>
                <a:ea typeface="+mn-ea"/>
                <a:cs typeface="+mn-cs"/>
              </a:rPr>
              <a:t>(</a:t>
            </a:r>
            <a:r>
              <a:rPr lang="zh-CN" altLang="en-US" sz="1000" noProof="1">
                <a:latin typeface="+mn-lt"/>
                <a:ea typeface="+mn-ea"/>
                <a:cs typeface="+mn-cs"/>
              </a:rPr>
              <a:t>包托意见或其它税务分析</a:t>
            </a:r>
            <a:r>
              <a:rPr lang="en-US" altLang="zh-CN" sz="1000" noProof="1">
                <a:latin typeface="+mn-lt"/>
                <a:ea typeface="+mn-ea"/>
                <a:cs typeface="+mn-cs"/>
              </a:rPr>
              <a:t>)</a:t>
            </a:r>
            <a:r>
              <a:rPr lang="zh-CN" altLang="en-US" sz="1000" noProof="1">
                <a:latin typeface="+mn-lt"/>
                <a:ea typeface="+mn-ea"/>
                <a:cs typeface="+mn-cs"/>
              </a:rPr>
              <a:t>中涉及的交易的税务处理和税务结构。出于此目的，一项交易的税务处理指的是与交易有关的旨在或所要求的按美国联邦所得税法进行的税务处理，一项交易的税务结构指的是与理解该交易旨在或所要求的按美国联邦所得税法进行税务处理有关的任何事实。</a:t>
            </a:r>
            <a:endParaRPr lang="zh-CN" altLang="en-US" sz="1000" noProof="1">
              <a:latin typeface="+mn-lt"/>
              <a:ea typeface="+mn-ea"/>
              <a:cs typeface="+mn-cs"/>
            </a:endParaRPr>
          </a:p>
          <a:p>
            <a:pPr eaLnBrk="1" hangingPunct="1">
              <a:spcBef>
                <a:spcPct val="0"/>
              </a:spcBef>
              <a:spcAft>
                <a:spcPts val="1000"/>
              </a:spcAft>
              <a:buClrTx/>
            </a:pPr>
            <a:r>
              <a:rPr lang="zh-CN" altLang="en-US" sz="1000" noProof="1">
                <a:latin typeface="+mn-lt"/>
                <a:ea typeface="+mn-ea"/>
                <a:cs typeface="+mn-cs"/>
              </a:rPr>
              <a:t>本材料由瑞士信贷银行股份有限公司</a:t>
            </a:r>
            <a:r>
              <a:rPr lang="en-US" altLang="zh-CN" sz="1000" noProof="1">
                <a:latin typeface="+mn-lt"/>
                <a:ea typeface="+mn-ea"/>
                <a:cs typeface="+mn-cs"/>
              </a:rPr>
              <a:t>(Credit Suisse AG</a:t>
            </a:r>
            <a:r>
              <a:rPr lang="zh-CN" altLang="en-US" sz="1000" noProof="1">
                <a:latin typeface="+mn-lt"/>
                <a:ea typeface="+mn-ea"/>
                <a:cs typeface="+mn-cs"/>
              </a:rPr>
              <a:t>的中文译名）</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及其关联公司编制，仅供瑞信使用。此处所反映或包括的任何信息、或在相关材料或随后的交易中使用的任何信息可能会由瑞信及其关联公司、以及瑞信、及其联公司和代理人位于各地区的员工在诚信原则下共同使用。</a:t>
            </a:r>
            <a:endParaRPr lang="zh-CN" altLang="en-US" sz="1000" noProof="1">
              <a:latin typeface="+mn-lt"/>
              <a:ea typeface="+mn-ea"/>
              <a:cs typeface="+mn-cs"/>
            </a:endParaRPr>
          </a:p>
          <a:p>
            <a:pPr eaLnBrk="1" hangingPunct="1">
              <a:spcBef>
                <a:spcPct val="0"/>
              </a:spcBef>
              <a:spcAft>
                <a:spcPts val="1000"/>
              </a:spcAft>
              <a:buClrTx/>
            </a:pPr>
            <a:r>
              <a:rPr lang="zh-CN" altLang="en-US" sz="1000" noProof="1">
                <a:latin typeface="+mn-lt"/>
                <a:ea typeface="+mn-ea"/>
                <a:cs typeface="+mn-cs"/>
              </a:rPr>
              <a:t>瑞信已采纳了旨在保持其研究分析师之独立性的政策和指南。瑞信的政策禁止员工直接或间接发布有利的研究评级或特定的价格目标、或提出调整研究评级或价格目标作为获取业务或其它补偿的对价或诱因。瑞信的政策禁止研究分析师从所参与的投资银行交易中获得补偿。</a:t>
            </a:r>
            <a:endParaRPr lang="en-US" sz="1000" noProof="1">
              <a:latin typeface="+mn-lt"/>
              <a:ea typeface="+mn-ea"/>
              <a:cs typeface="+mn-cs"/>
            </a:endParaRPr>
          </a:p>
        </p:txBody>
      </p:sp>
      <p:sp>
        <p:nvSpPr>
          <p:cNvPr id="16"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a:solidFill>
                  <a:schemeClr val="tx1"/>
                </a:solidFill>
                <a:latin typeface="+mn-lt"/>
              </a:rPr>
              <a:t>Copyright © 2017 Credit Suisse Group AG and/or its affiliates. All rights reserved</a:t>
            </a:r>
            <a:r>
              <a:rPr lang="en-GB" dirty="0">
                <a:solidFill>
                  <a:schemeClr val="tx1"/>
                </a:solidFill>
                <a:latin typeface="+mn-lt"/>
              </a:rPr>
              <a:t>.</a:t>
            </a:r>
            <a:endParaRPr lang="en-US" dirty="0">
              <a:solidFill>
                <a:schemeClr val="tx1"/>
              </a:solidFill>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fld>
            <a:endParaRPr lang="en-US" noProof="1"/>
          </a:p>
        </p:txBody>
      </p:sp>
      <p:sp>
        <p:nvSpPr>
          <p:cNvPr id="2"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a:solidFill>
                  <a:schemeClr val="tx1"/>
                </a:solidFill>
                <a:latin typeface="+mn-lt"/>
              </a:rPr>
              <a:t>Copyright © 2017 Credit Suisse Group AG and/or its affiliates. All rights reserved</a:t>
            </a:r>
            <a:r>
              <a:rPr lang="en-GB" dirty="0">
                <a:solidFill>
                  <a:schemeClr val="tx1"/>
                </a:solidFill>
                <a:latin typeface="+mn-lt"/>
              </a:rPr>
              <a:t>.</a:t>
            </a:r>
            <a:endParaRPr lang="en-US" dirty="0">
              <a:solidFill>
                <a:schemeClr val="tx1"/>
              </a:solidFill>
              <a:latin typeface="+mn-lt"/>
            </a:endParaRPr>
          </a:p>
        </p:txBody>
      </p:sp>
      <p:sp>
        <p:nvSpPr>
          <p:cNvPr id="15" name="Disclaimers" descr="AQAAAAAQAMp0jk8oOG5OpVylsZaB5f0y3RDsXx0xJOiddIeLAZNqcJborsTjbqjEF2gGCFc2wu64z2Skg4KSP4jNz5a2zZBHHJjaD3FQ1Riln0jhffu0lMB/PZV0W/KKNAivzfj7x+NMrVvFEJ4ZnGMivnfiJR4AeZwoWuFWnLhv2XPC7AA0HvpimF0XW4oSPL7iw952SvnPA7FT6N9Kguu0HCkBLgBle4RzPg9H/rl8LC4tJle/bopU0neiPkpNLkiVESgB83LWeI+miTZH1g6xGCx2q5pQnTLFk4eT264MMuGNnYJa60J0Nrllqtfwv8hcg4Vw3yxCtlDJj1Txw0dOMGlDV3Dl9GklYGLp5axMYcRVHi3erPhTHyBcZsHUBxRtgBe90lTxtIaguCMegOqJozrxEabPZorJ4iDCFaPPwTqi1b3NWRZpgxMXIC/yfqXJBZnCjS9YVrFZstpTE2dydVrkzAhONzI9UCsgwNYsGZZg4fwKs4NPAkjQkrYRlYofjxqm4KuNOFvqbJbaJ2QqkLjDogJPzkrHunEDF5Bm0ZDAK7V4LD0fpvETiVn3UIcC7cDzM6EsNVWlCSHsSaQBcytzFS9GuRf31Dnvrbzyrhm9FQOwVLU2GymAmqH7kqbAmMS/pFW2EEB+Q/6Tn6KTEvrrA/oeIixw7nQCI8iJxVvV8SXboqZqatDSZmQ0UAi46cEA5si02i+3sGAS+ampXlFWr7EEJhrZ6vMhV+N1XrG8SEsMMiR2l7x7cGSEipCKrGpVB5OgQeRW3aa0nhlLkyh7s2k+BavbIc8SPPLB4tLaxknS0pOKnKUFpm7uEmmSrKOkipJxv0Nl2lwFGkR3bQJV8pG7lux+DiHDdMOPX6di9H96cHxJEnwbCIC5tV36BshBSGd8x9DBEP7QI7/7bxCtN/i8qRjRpfJtnjdoZeMOCnMOIIdC7RVVI4TBKFPTy6Y2IsUBnZtI8DjytERNTIUZp1xCehNfOcMOmJkjugero7faqWPALqTlJwrzDRJW9d80tGTxwqmb+EjxE+gzgp1xEuV15Umq9wVRroDj9kVyF7MQrNJvB7g9lPuDVgnD5xoShSZWv2Z1GfmQLaYBSsV7sCoHXdK3Tn6lV/p8OvyTpE0B5omJP4aPVSA66+J+gk9HIeVKrFIdNGiThe7oI0ldZ0rtFquNWj3/kEHcyzYL3XUCkgQe+4yzfM/mrToptuwPvuC7Zg2StRD4mmVgxyUjosEl86aOKrM8aVqdHTvG7V0fRUVeDJEMfNzkJgLmqJB58WSZcm5wyrBxLPNSvyXzPL//hSKS+jU4/RBsMar5n2UtHXcgkyqSkRFlFlbNfVJqfw8CQ9KF/+L3G56+0Ri7SOuppvwSiaLQi27gBdJU85K2/B5ywaaAVV1zGK0fmB1Bz9vtZrjbY/w0cfZZAkBU7le/+DQ61INcqw1QDfLCiNaKQ0RMIpC6A1dzBPNpJb7tEc9KLbw/QL41mTUwsjF8Zj3GRZesrYRyOcgCLN7XCZBuCFhMcI/bNUwvzPQ1Pg6MRY+oc5DtDwGhfNLvBCXx6Rtnp42+Q6dS1Il8IAG/LXZ6COUUnE8B6C+2y8BQt/4TSqiR+kOV9AwMjSGYShqXoiNq1Um6pF/aIQ5x//dMHsOOL8k2zA24vtwO1B/Yknes/TdRBPBbcAyEBzhP6LQeP43L3521LrntIPnYvNQGbXhVsHALJ7L27GP/sYBv7P9Es/VDqREFtwzN4uZGjXI4j52wqSFKHYOgVNbtbHSAySPxP3UENuxkOfns8CRMMcArrlL9luYrhp0LPzrPGnL2JiXQLCjW3xGumu5LwjJEEic8xCRKzTxOD1FT/3BItRxIOoMb+5EBe0V2UJ318xVRy3ikTYHLdCXnf5n8nbxIcGhIONip6As0nJn6j2c/AhHnYeHzFZaQzxJMpf39w5HlRo45/+7t9b7EeoBNeZYociMlV40PF+IBF0ABjVUlFn0+f3TuDBJYmOrBaXdBC464wmU2rvv1KjHXIjSBDBELMNjtB939Yf1lxtC6LL9Niy5q0rZT1KOtPsmbd7Y1GLUzUgLn4sHdhNIsLuiMLvo4BhZfe8QciqQCQ7543Oz88yvTJEc6ZTwi4CQ/pAA5vHEio9HU3FL2Lt5N9O1TpQ9IhYYLsQBxsR59qW+2ii9hUsDgSUd8RGFDYGLT4yX3W2TRdBnNN/YmhnBeKgQWgYYZOdpeGT7a1aqv9WSx2M46CGN6wdtQwSbrqMgJMQa55MaLW7m64Vbr+EgxGan/mFBUXckaY1XIJiaaflDm97o2sxQHMaYldpfoonMb1qfpUdzy6QQyYqVrxFOE8qBu00WogtbLQKz3EkMN5wqjX5HYKFA7A5IqrhViOggRT55kqKc0f2zwC3dKnwhgoNKFVy5k/pm+YrgxZkM9uBQ2E9+IHXjtse81conhLByTRSDeiENWZOwRSyhY6g5CcIN/opU2hzaSqachH+4Pc7988ySwIhF+TLg4jGK/q8dX7OZkqYSLkUNrWlroZU4jERmBV0jj4adWea0ZH9weOld3cmRovsLyNHt+C2DtXu83i4o2LD8QNRa8eiObpskasd0jM7WNZ2g/OsJUhSqffXuh7OpTzJG6uMB2O4a+IoshMQevOIcZpgFqbUhj3PDslAjXYg/90hz0PiXm8dPhTs4+Ol4y0qEAUwViRWCmM8s1GkDH3HqwR8pZNnZQi9smiAuqQQXYFEgbJgzF3juI/iZ7FYcuyJWpyP+zmkvQ0h1wtaMhFvlyPwMPPovsuN/pYjtyi6SvDeMZMeu08f0iDrLwlClS0kGthF8vNXIedhdXSgiaJLYO0D7YNhz92AnOWhh7YoE+Ap+RJK8MARcnGz5z4XqOoHS3qEE9TdUGHhvtx7DsuuqptcYNlvPCmyfujbmS1K9HWzhZ+Yio6Cz39ulUm6s7mYTfQiV7C7DFmn57RZi5UViR4EolmyOlalO8Is8UoMZ2XDQU/1lj7WexxQ94BfLPWDHLhTgQXmOobrOE82Vz9fs7fXRsImzWRDcHfwD/OxLiLlpvnmtjAc2bGjUGCDH2LkC28lVbW2bp/ALCWrUzaLL+FdXnyfyIKTbKUMp/rowEfygYPG9OctsIci5Us3QJjtHVTVP5U9b2QnhPI/5JZAfrnmlojd1QrZHxlD6c7XvOoFgb7GH7HiAE7MunMj444/RtvOjJ8JRWLEa6MmTn6fFtcYJjt2jGf5WcK2m3PTPqbH2LPAPU3+u5myGIQ03AbV7qUnT64cfq2A4fVpv/0yh77434lfvwj7OBWim0zSTgxI5+/BsQHF+Ekw6dv9PaKiK17D0rV/mdyHootvNI3OmcySf3pnMx2/WT3W7vei+CrL9ddsPEBmyUSnotNsEAlmVlBfFj+z11Y4gtI388b3W+XFNmWBgeWRRRGdttzGFCROuu44av79CuNZOVV8w2CPjJjA0oH8kU1i3aASO5IGFlyHlCXiYk+amQuBhX0fxi7lWaMypbE0XHvmr2v9TY33PjcXHG3OTk8tLZofyGB9G1pu1cYMCGewVp1hMpFs6Sw66dYydls0teKhoO32w5CrGNgQXPNIYz5jdIJ9SMqfXsQK09hNNdjBTCcdNKGAM0UgJh+3P2rIYqP+WJ6drj8jc3yCGDIxnGQvE/sINxns+CUksrrlEL7MCa9+O2aUBd2RsqxwbTfJzhv3NlE9KwDsZA6KJwciuxOnLgaRsEGdmJ/1Ol0dcZVT6cBiUHPu/ntGOasqeBGHQqzFgT6ZweF2h82tVkilqkG0fI5/M28gJPmKqb5+6T+S+yRVEJmDqYALX6C3hyReS6vKtDHbV+kzRLYyk/QhhdmlpsTLvNv7UEu6TVdH4kXFyVfMIHdc0XpeX5e7JvQNwbwXFX6zvGtxpnU+8AumGTpP685zefSg3r+wNx+nGKYhj5khFn/4U4R9fgmAZAIdSO3/yckCE3mhlwxcVCYJmzM66FzF0TcHBkB0nNtm/ODyfEIr0hNMtNE7jPNFatODW6AQ0JjNy1L+7kNRJEYNHr3GKNlPBL0IBmmXVhCPZ6cMxRbFvutaCY8hciPRN80sTpngk5sqOwf7gWLCRukGq3rA079IFHB0iaNTtr9KxuMhooQfaKJ6u2Hvno/hA4LTC/y+TITt05XIOeuaK2go4F9usBBQR9l+lLFtQ6b8olenDtFD7vuCJHWL+jDz+UjSIpTs9JWAF5TPYNLDvSGOFTtUcIl9PVLWjNU97ktnzuPb81RujuoMI+IAf4zMLDaXMbS2dJw3/9YlTwOOS15+z9EEaONq5prW87vpCcMjY9ILqOacUBfH0Dbqmkl9HxOFiJiYgmUo9JxOAyrDoqWbcpK7jBUD6Xq2DAqAkfhvBERwNQdTcOBo/gwrn4byQESSAiM0Guldet56rDqliK9CKrszG4AISpNVS56hGoTu81UG0muoX0R8bFSIjqWcSBDtIn0IXippfEY1cozN47uk5DY0Vt2vWZw8NnUToyA2AZvquVkElJQk2Kg/bf61euXSJluQAMnipYyfzEJPJDlsD8HxUfn/zwWlYldSOHSB5g9Kwvj44NH9DlG296JTOH/2YXH1B2nFXCENXKwKK1n0czCmU4bS/WZgg4nitYk4HiEqfg/iKWY35Apelb/16iIOAsBG51clVuQ8S86PpyhH0FcJjJTPPcOc5fEXzbZ01/UI0yIDpZM5Pj+Upy5EmYAowbr566xfA03EQW4EWKX48H6XCvokd0JVHw9SE4RBtUfwXCS2lmVJaGwt7+qBlYALYD1e5KD9y4fzTDLbj+Mfg7uFlHbooWw1rdKPbgcU34XGhptWOQr/XZmlbdHhviQfcCF51obJXdoFUcT7kywIRh7NmGoBF3JJplK5VKwEoIXd55GG3Y/XrYavITtG5/9QZvLzBOV+oG7jZEjqe69INrjpqxGke0FOz6o7zUaSrneCxBhqHHxIQE5YZCOBKB/22O0uR3+FauWxT/E4H/nEXw0OGCAwvwYmXsKm3GXxoFXx6bY4BGI1mdLWS8spMDQVHc7e65vWcYgwM+VzSFOV+rbwqLoUnieKRjPRhDVYNhyRMQlECAwTAxR7dgdlxNTrQZTQvjWKq0AtLcAxQXgnNoaF324jjTVUAQXYQRKBBYFG6FR/FVhh8wiEFFLfquk1HdGhEJ2j2s23zqa9bf1gppl3uD4YlkuLfdTgw="/>
          <p:cNvSpPr txBox="1">
            <a:spLocks noChangeArrowheads="1"/>
          </p:cNvSpPr>
          <p:nvPr userDrawn="1">
            <p:custDataLst>
              <p:tags r:id="rId2"/>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en-US" sz="900" noProof="1">
                <a:latin typeface="+mn-lt"/>
                <a:ea typeface="+mn-ea"/>
                <a:cs typeface="+mn-cs"/>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latin typeface="+mn-lt"/>
              <a:ea typeface="+mn-ea"/>
              <a:cs typeface="+mn-cs"/>
            </a:endParaRPr>
          </a:p>
          <a:p>
            <a:pPr eaLnBrk="1" hangingPunct="1">
              <a:spcBef>
                <a:spcPct val="0"/>
              </a:spcBef>
              <a:spcAft>
                <a:spcPts val="1000"/>
              </a:spcAft>
              <a:buClrTx/>
            </a:pPr>
            <a:r>
              <a:rPr lang="en-US" sz="900" noProof="1">
                <a:latin typeface="+mn-lt"/>
                <a:ea typeface="+mn-ea"/>
                <a:cs typeface="+mn-cs"/>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latin typeface="+mn-lt"/>
              <a:ea typeface="+mn-ea"/>
              <a:cs typeface="+mn-cs"/>
            </a:endParaRPr>
          </a:p>
          <a:p>
            <a:pPr eaLnBrk="1" hangingPunct="1">
              <a:spcBef>
                <a:spcPct val="0"/>
              </a:spcBef>
              <a:spcAft>
                <a:spcPts val="1000"/>
              </a:spcAft>
              <a:buClrTx/>
            </a:pPr>
            <a:r>
              <a:rPr lang="en-US" sz="900" noProof="1">
                <a:latin typeface="+mn-lt"/>
                <a:ea typeface="+mn-ea"/>
                <a:cs typeface="+mn-cs"/>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latin typeface="+mn-lt"/>
              <a:ea typeface="+mn-ea"/>
              <a:cs typeface="+mn-cs"/>
            </a:endParaRPr>
          </a:p>
          <a:p>
            <a:pPr eaLnBrk="1" hangingPunct="1">
              <a:spcBef>
                <a:spcPct val="0"/>
              </a:spcBef>
              <a:spcAft>
                <a:spcPts val="1000"/>
              </a:spcAft>
              <a:buClrTx/>
            </a:pPr>
            <a:r>
              <a:rPr lang="en-US" sz="900" noProof="1">
                <a:latin typeface="+mn-lt"/>
                <a:ea typeface="+mn-ea"/>
                <a:cs typeface="+mn-cs"/>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bwMode="gray">
          <a:xfrm>
            <a:off x="0" y="1073150"/>
            <a:ext cx="9144000" cy="1965325"/>
          </a:xfrm>
          <a:prstGeom prst="rect">
            <a:avLst/>
          </a:prstGeom>
          <a:gradFill>
            <a:gsLst>
              <a:gs pos="0">
                <a:schemeClr val="bg1">
                  <a:alpha val="90000"/>
                </a:schemeClr>
              </a:gs>
              <a:gs pos="45000">
                <a:srgbClr val="FFFFFF">
                  <a:alpha val="80000"/>
                </a:srgbClr>
              </a:gs>
              <a:gs pos="100000">
                <a:schemeClr val="bg1">
                  <a:alpha val="2000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latin typeface="+mn-lt"/>
            </a:endParaRPr>
          </a:p>
        </p:txBody>
      </p:sp>
      <p:pic>
        <p:nvPicPr>
          <p:cNvPr id="772223" name="ClientLogoHolder" descr="&lt;tags&gt;&lt;tag n=&quot;Visible&quot; v=&quot;False&quot; /&gt;&lt;/tags&gt;"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hasCustomPrompt="1"/>
          </p:nvPr>
        </p:nvSpPr>
        <p:spPr>
          <a:xfrm>
            <a:off x="449263" y="1963162"/>
            <a:ext cx="8239125" cy="443198"/>
          </a:xfrm>
          <a:extLst>
            <a:ext uri="{91240B29-F687-4F45-9708-019B960494DF}">
              <a14:hiddenLine xmlns:a14="http://schemas.microsoft.com/office/drawing/2010/main" w="9525">
                <a:solidFill>
                  <a:schemeClr val="tx1"/>
                </a:solidFill>
                <a:miter lim="800000"/>
                <a:headEnd/>
                <a:tailEnd/>
              </a14:hiddenLine>
            </a:ext>
          </a:extLst>
        </p:spPr>
        <p:txBody>
          <a:bodyPr tIns="45720" bIns="45720" anchor="b">
            <a:noAutofit/>
          </a:bodyPr>
          <a:lstStyle>
            <a:lvl1pPr>
              <a:defRPr sz="2400">
                <a:latin typeface="+mj-lt"/>
                <a:ea typeface="+mj-ea"/>
              </a:defRPr>
            </a:lvl1pPr>
          </a:lstStyle>
          <a:p>
            <a:pPr lvl="0"/>
            <a:r>
              <a:rPr lang="en-US" noProof="0" dirty="0"/>
              <a:t>Flysheet heading</a:t>
            </a:r>
            <a:endParaRPr lang="en-US" noProof="0" dirty="0"/>
          </a:p>
        </p:txBody>
      </p:sp>
      <p:sp>
        <p:nvSpPr>
          <p:cNvPr id="772106" name="SubTitle" descr="Text Box: Flysheet subheading"/>
          <p:cNvSpPr>
            <a:spLocks noGrp="1" noChangeArrowheads="1"/>
          </p:cNvSpPr>
          <p:nvPr>
            <p:ph type="subTitle" idx="1" hasCustomPrompt="1"/>
          </p:nvPr>
        </p:nvSpPr>
        <p:spPr>
          <a:xfrm>
            <a:off x="449263" y="2428300"/>
            <a:ext cx="8239125" cy="384721"/>
          </a:xfrm>
          <a:extLst>
            <a:ext uri="{91240B29-F687-4F45-9708-019B960494DF}">
              <a14:hiddenLine xmlns:a14="http://schemas.microsoft.com/office/drawing/2010/main" w="9525">
                <a:solidFill>
                  <a:schemeClr val="tx1"/>
                </a:solidFill>
                <a:miter lim="800000"/>
                <a:headEnd/>
                <a:tailEnd/>
              </a14:hiddenLine>
            </a:ext>
          </a:extLst>
        </p:spPr>
        <p:txBody>
          <a:bodyPr tIns="45720" bIns="45720">
            <a:noAutofit/>
          </a:bodyPr>
          <a:lstStyle>
            <a:lvl1pPr>
              <a:defRPr sz="2000" b="0">
                <a:solidFill>
                  <a:schemeClr val="accent2"/>
                </a:solidFill>
                <a:latin typeface="+mj-lt"/>
                <a:ea typeface="+mj-ea"/>
              </a:defRPr>
            </a:lvl1pPr>
          </a:lstStyle>
          <a:p>
            <a:pPr lvl="0"/>
            <a:r>
              <a:rPr lang="en-US" noProof="0" dirty="0"/>
              <a:t>Flysheet subheading</a:t>
            </a:r>
            <a:endParaRPr lang="en-US" noProof="0" dirty="0"/>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endParaRPr lang="en-US" sz="1400" noProof="1">
              <a:latin typeface="+mn-lt"/>
              <a:ea typeface="+mn-ea"/>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1221861"/>
            <a:ext cx="3648075" cy="45453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endParaRPr lang="en-US" sz="1400" noProof="1">
              <a:latin typeface="+mn-lt"/>
              <a:ea typeface="+mn-ea"/>
            </a:endParaRP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sz="quarter" idx="10"/>
          </p:nvPr>
        </p:nvSpPr>
        <p:spPr/>
        <p:txBody>
          <a:bodyPr/>
          <a:lstStyle>
            <a:lvl1pPr>
              <a:defRPr>
                <a:latin typeface="+mn-lt"/>
              </a:defRPr>
            </a:lvl1pPr>
          </a:lstStyle>
          <a:p>
            <a:fld id="{6ECF057E-9430-444F-93F0-FE493214D2F9}" type="slidenum">
              <a:rPr lang="ja-JP" altLang="en-US" smtClean="0"/>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j-lt"/>
              </a:defRPr>
            </a:lvl1pPr>
          </a:lstStyle>
          <a:p>
            <a:r>
              <a:rPr lang="en-US" dirty="0"/>
              <a:t>Click to edit Master title style</a:t>
            </a:r>
            <a:endParaRPr lang="en-US" dirty="0"/>
          </a:p>
        </p:txBody>
      </p:sp>
      <p:sp>
        <p:nvSpPr>
          <p:cNvPr id="3" name="Slide Number Placeholder 2"/>
          <p:cNvSpPr>
            <a:spLocks noGrp="1"/>
          </p:cNvSpPr>
          <p:nvPr>
            <p:ph type="sldNum" sz="quarter" idx="10"/>
          </p:nvPr>
        </p:nvSpPr>
        <p:spPr>
          <a:xfrm>
            <a:off x="4489058" y="6509454"/>
            <a:ext cx="1755775" cy="357188"/>
          </a:xfrm>
        </p:spPr>
        <p:txBody>
          <a:bodyPr/>
          <a:lstStyle>
            <a:lvl1pPr>
              <a:defRPr>
                <a:latin typeface="+mn-lt"/>
              </a:defRPr>
            </a:lvl1pPr>
          </a:lstStyle>
          <a:p>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Number"/>
          <p:cNvSpPr>
            <a:spLocks noGrp="1" noChangeArrowheads="1"/>
          </p:cNvSpPr>
          <p:nvPr userDrawn="1">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altLang="zh-CN" noProof="1" smtClean="0"/>
            </a:fld>
            <a:endParaRPr lang="zh-CN" altLang="en-US" noProof="1"/>
          </a:p>
        </p:txBody>
      </p:sp>
      <p:sp>
        <p:nvSpPr>
          <p:cNvPr id="16" name="BasicText" descr="AQAAAAAQAIFJb6LeNQtLoLArFioxiJxi9zsGMKqguGx8v9TGIP2DKsN5hKNEy+7oYDT7f3iYnvFsB6TIo51BlEqFY0gQV5zS/G4eK+kW4Ma2/hXYIyGLVG9fdMQhQzN0LAIAYTui4g=="/>
          <p:cNvSpPr>
            <a:spLocks noGrp="1" noChangeArrowheads="1"/>
          </p:cNvSpPr>
          <p:nvPr userDrawn="1">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lstStyle/>
          <a:p>
            <a:pPr lvl="0"/>
            <a:r>
              <a:rPr lang="en-US" altLang="zh-CN" dirty="0"/>
              <a:t>Subheading</a:t>
            </a:r>
            <a:endParaRPr lang="en-US" altLang="zh-CN" dirty="0"/>
          </a:p>
          <a:p>
            <a:pPr lvl="1"/>
            <a:r>
              <a:rPr lang="en-US" altLang="zh-CN" dirty="0"/>
              <a:t>Basic text</a:t>
            </a:r>
            <a:endParaRPr lang="en-US" altLang="zh-CN" dirty="0"/>
          </a:p>
          <a:p>
            <a:pPr lvl="2"/>
            <a:r>
              <a:rPr lang="en-US" altLang="zh-CN" dirty="0"/>
              <a:t>Bullet level one</a:t>
            </a:r>
            <a:endParaRPr lang="en-US" altLang="zh-CN" dirty="0"/>
          </a:p>
          <a:p>
            <a:pPr lvl="3"/>
            <a:r>
              <a:rPr lang="en-US" altLang="zh-CN" dirty="0"/>
              <a:t>Bullet level two</a:t>
            </a:r>
            <a:endParaRPr lang="en-US" altLang="zh-CN" dirty="0"/>
          </a:p>
          <a:p>
            <a:pPr lvl="4"/>
            <a:r>
              <a:rPr lang="en-US" altLang="zh-CN" dirty="0"/>
              <a:t>Bullet level three</a:t>
            </a:r>
            <a:endParaRPr lang="en-US" altLang="zh-CN" dirty="0"/>
          </a:p>
        </p:txBody>
      </p:sp>
      <p:sp>
        <p:nvSpPr>
          <p:cNvPr id="15" name="Title" descr="Text Box: Title"/>
          <p:cNvSpPr>
            <a:spLocks noGrp="1" noChangeArrowheads="1"/>
          </p:cNvSpPr>
          <p:nvPr userDrawn="1">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spAutoFit/>
          </a:bodyPr>
          <a:lstStyle/>
          <a:p>
            <a:pPr lvl="0"/>
            <a:r>
              <a:rPr lang="en-US" altLang="zh-CN" dirty="0"/>
              <a:t>Title</a:t>
            </a:r>
            <a:endParaRPr lang="en-US" altLang="zh-CN" dirty="0"/>
          </a:p>
        </p:txBody>
      </p:sp>
      <p:sp>
        <p:nvSpPr>
          <p:cNvPr id="49" name="Rounded Rectangle 48"/>
          <p:cNvSpPr/>
          <p:nvPr userDrawn="1"/>
        </p:nvSpPr>
        <p:spPr bwMode="auto">
          <a:xfrm>
            <a:off x="-2169010" y="45947"/>
            <a:ext cx="1895189" cy="6760165"/>
          </a:xfrm>
          <a:prstGeom prst="roundRect">
            <a:avLst>
              <a:gd name="adj" fmla="val 6781"/>
            </a:avLst>
          </a:prstGeom>
          <a:solidFill>
            <a:schemeClr val="tx1">
              <a:lumMod val="50000"/>
              <a:lumOff val="50000"/>
            </a:schemeClr>
          </a:solidFill>
          <a:ln w="6350" cap="flat" cmpd="sng" algn="ctr">
            <a:noFill/>
            <a:prstDash val="solid"/>
            <a:round/>
            <a:headEnd type="none" w="med" len="med"/>
            <a:tailEnd type="none" w="med" len="med"/>
          </a:ln>
          <a:effectLst/>
        </p:spPr>
        <p:txBody>
          <a:bodyPr vert="horz" wrap="none" lIns="46800" tIns="64800" rIns="46800" bIns="64800" numCol="1" rtlCol="0" anchor="ctr" anchorCtr="0" compatLnSpc="1"/>
          <a:lstStyle/>
          <a:p>
            <a:pPr marL="0" marR="0" indent="0" algn="ctr" defTabSz="831215" rtl="0" eaLnBrk="1" fontAlgn="base" latinLnBrk="0" hangingPunct="1">
              <a:lnSpc>
                <a:spcPct val="95000"/>
              </a:lnSpc>
              <a:spcBef>
                <a:spcPct val="0"/>
              </a:spcBef>
              <a:spcAft>
                <a:spcPct val="0"/>
              </a:spcAft>
              <a:buClr>
                <a:schemeClr val="bg1"/>
              </a:buClr>
              <a:buSzTx/>
              <a:buFontTx/>
              <a:buNone/>
              <a:tabLst>
                <a:tab pos="4890770" algn="l"/>
              </a:tabLst>
            </a:pPr>
            <a:endParaRPr kumimoji="0" lang="en-US" sz="800" b="0" i="0" u="none" strike="noStrike" cap="none" normalizeH="0" baseline="0">
              <a:ln>
                <a:noFill/>
              </a:ln>
              <a:solidFill>
                <a:schemeClr val="tx1"/>
              </a:solidFill>
              <a:effectLst/>
              <a:latin typeface="+mn-lt"/>
              <a:ea typeface="+mn-ea"/>
            </a:endParaRPr>
          </a:p>
        </p:txBody>
      </p:sp>
      <p:grpSp>
        <p:nvGrpSpPr>
          <p:cNvPr id="6" name="Group 5"/>
          <p:cNvGrpSpPr/>
          <p:nvPr userDrawn="1"/>
        </p:nvGrpSpPr>
        <p:grpSpPr>
          <a:xfrm>
            <a:off x="-2020724" y="2400137"/>
            <a:ext cx="1570737" cy="2448794"/>
            <a:chOff x="-2020724" y="1853140"/>
            <a:chExt cx="1570737" cy="2448794"/>
          </a:xfrm>
        </p:grpSpPr>
        <p:grpSp>
          <p:nvGrpSpPr>
            <p:cNvPr id="5" name="Group 4"/>
            <p:cNvGrpSpPr/>
            <p:nvPr userDrawn="1"/>
          </p:nvGrpSpPr>
          <p:grpSpPr>
            <a:xfrm>
              <a:off x="-2020724" y="2083912"/>
              <a:ext cx="1570737" cy="2218022"/>
              <a:chOff x="-2020724" y="2083912"/>
              <a:chExt cx="1570737" cy="2218022"/>
            </a:xfrm>
          </p:grpSpPr>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1570737" cy="235871"/>
              </a:xfrm>
              <a:prstGeom prst="rect">
                <a:avLst/>
              </a:prstGeom>
              <a:solidFill>
                <a:srgbClr val="C8C1BC"/>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tx1"/>
                    </a:solidFill>
                    <a:latin typeface="+mn-lt"/>
                    <a:ea typeface="+mn-ea"/>
                    <a:cs typeface="Arial" panose="020B0604020202020204" pitchFamily="34" charset="0"/>
                  </a:rPr>
                  <a:t>200 193 188</a:t>
                </a:r>
                <a:endParaRPr lang="en-US" altLang="zh-CN" sz="800" b="1" dirty="0">
                  <a:solidFill>
                    <a:schemeClr val="tx1"/>
                  </a:solidFill>
                  <a:latin typeface="+mn-lt"/>
                  <a:ea typeface="+mn-ea"/>
                  <a:cs typeface="Arial" panose="020B0604020202020204" pitchFamily="34" charset="0"/>
                </a:endParaRP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1570737" cy="235871"/>
              </a:xfrm>
              <a:prstGeom prst="rect">
                <a:avLst/>
              </a:prstGeom>
              <a:solidFill>
                <a:srgbClr val="8C8618"/>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bg1"/>
                    </a:solidFill>
                    <a:latin typeface="+mn-lt"/>
                    <a:ea typeface="+mn-ea"/>
                    <a:cs typeface="Arial" panose="020B0604020202020204" pitchFamily="34" charset="0"/>
                  </a:rPr>
                  <a:t>140 134 24</a:t>
                </a:r>
                <a:endParaRPr lang="en-US" altLang="zh-CN" sz="800" b="1" dirty="0">
                  <a:solidFill>
                    <a:schemeClr val="bg1"/>
                  </a:solidFill>
                  <a:latin typeface="+mn-lt"/>
                  <a:ea typeface="+mn-ea"/>
                  <a:cs typeface="Arial" panose="020B0604020202020204" pitchFamily="34" charset="0"/>
                </a:endParaRPr>
              </a:p>
            </p:txBody>
          </p:sp>
          <p:sp>
            <p:nvSpPr>
              <p:cNvPr id="76" name="Rectangle 189"/>
              <p:cNvSpPr>
                <a:spLocks noChangeArrowheads="1"/>
              </p:cNvSpPr>
              <p:nvPr userDrawn="1"/>
            </p:nvSpPr>
            <p:spPr bwMode="auto">
              <a:xfrm>
                <a:off x="-2020724" y="2649453"/>
                <a:ext cx="1570737" cy="238631"/>
              </a:xfrm>
              <a:prstGeom prst="rect">
                <a:avLst/>
              </a:prstGeom>
              <a:solidFill>
                <a:schemeClr val="accent3"/>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40 82 147</a:t>
                </a:r>
                <a:endParaRPr lang="en-US" altLang="zh-CN" sz="800" b="1" dirty="0">
                  <a:solidFill>
                    <a:schemeClr val="bg1"/>
                  </a:solidFill>
                  <a:latin typeface="+mn-lt"/>
                  <a:ea typeface="+mn-ea"/>
                  <a:cs typeface="Arial" panose="020B0604020202020204" pitchFamily="34" charset="0"/>
                </a:endParaRPr>
              </a:p>
            </p:txBody>
          </p:sp>
          <p:sp>
            <p:nvSpPr>
              <p:cNvPr id="77" name="Rectangle 191"/>
              <p:cNvSpPr>
                <a:spLocks noChangeArrowheads="1"/>
              </p:cNvSpPr>
              <p:nvPr userDrawn="1"/>
            </p:nvSpPr>
            <p:spPr bwMode="auto">
              <a:xfrm>
                <a:off x="-2020724" y="2933603"/>
                <a:ext cx="1570737" cy="238631"/>
              </a:xfrm>
              <a:prstGeom prst="rect">
                <a:avLst/>
              </a:prstGeom>
              <a:solidFill>
                <a:schemeClr val="accent4"/>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TW" sz="800" b="1">
                    <a:solidFill>
                      <a:schemeClr val="bg1"/>
                    </a:solidFill>
                    <a:latin typeface="+mn-lt"/>
                    <a:ea typeface="+mn-ea"/>
                    <a:cs typeface="Arial" panose="020B0604020202020204" pitchFamily="34" charset="0"/>
                  </a:rPr>
                  <a:t>192 170 156</a:t>
                </a:r>
                <a:endParaRPr lang="en-US" altLang="zh-TW" sz="800" b="1" dirty="0">
                  <a:solidFill>
                    <a:schemeClr val="bg1"/>
                  </a:solidFill>
                  <a:latin typeface="+mn-lt"/>
                  <a:ea typeface="+mn-ea"/>
                  <a:cs typeface="Arial" panose="020B0604020202020204" pitchFamily="34" charset="0"/>
                </a:endParaRPr>
              </a:p>
            </p:txBody>
          </p:sp>
          <p:sp>
            <p:nvSpPr>
              <p:cNvPr id="78" name="Rectangle 192"/>
              <p:cNvSpPr>
                <a:spLocks noChangeArrowheads="1"/>
              </p:cNvSpPr>
              <p:nvPr userDrawn="1"/>
            </p:nvSpPr>
            <p:spPr bwMode="auto">
              <a:xfrm>
                <a:off x="-2020724" y="3217752"/>
                <a:ext cx="1570737" cy="237251"/>
              </a:xfrm>
              <a:prstGeom prst="rect">
                <a:avLst/>
              </a:prstGeom>
              <a:solidFill>
                <a:schemeClr val="accent5"/>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91 124 86</a:t>
                </a:r>
                <a:endParaRPr lang="en-US" altLang="zh-CN" sz="800" b="1" dirty="0">
                  <a:solidFill>
                    <a:schemeClr val="bg1"/>
                  </a:solidFill>
                  <a:latin typeface="+mn-lt"/>
                  <a:ea typeface="+mn-ea"/>
                  <a:cs typeface="Arial" panose="020B0604020202020204" pitchFamily="34" charset="0"/>
                </a:endParaRPr>
              </a:p>
            </p:txBody>
          </p:sp>
          <p:sp>
            <p:nvSpPr>
              <p:cNvPr id="79" name="Rectangle 194"/>
              <p:cNvSpPr>
                <a:spLocks noChangeArrowheads="1"/>
              </p:cNvSpPr>
              <p:nvPr userDrawn="1"/>
            </p:nvSpPr>
            <p:spPr bwMode="auto">
              <a:xfrm>
                <a:off x="-2020724" y="3500522"/>
                <a:ext cx="1570737" cy="238630"/>
              </a:xfrm>
              <a:prstGeom prst="rect">
                <a:avLst/>
              </a:prstGeom>
              <a:solidFill>
                <a:schemeClr val="accent6"/>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tx1"/>
                    </a:solidFill>
                    <a:latin typeface="+mn-lt"/>
                    <a:ea typeface="+mn-ea"/>
                    <a:cs typeface="Arial" panose="020B0604020202020204" pitchFamily="34" charset="0"/>
                  </a:rPr>
                  <a:t>217 209 39</a:t>
                </a:r>
                <a:endParaRPr lang="en-US" altLang="zh-CN" sz="800" b="1" dirty="0">
                  <a:solidFill>
                    <a:schemeClr val="tx1"/>
                  </a:solidFill>
                  <a:latin typeface="+mn-lt"/>
                  <a:ea typeface="+mn-ea"/>
                  <a:cs typeface="Arial" panose="020B0604020202020204" pitchFamily="34" charset="0"/>
                </a:endParaRPr>
              </a:p>
            </p:txBody>
          </p:sp>
          <p:sp>
            <p:nvSpPr>
              <p:cNvPr id="8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rgbClr val="FFFFFF"/>
                    </a:solidFill>
                    <a:latin typeface="+mn-lt"/>
                    <a:ea typeface="+mn-ea"/>
                    <a:cs typeface="Arial" panose="020B0604020202020204" pitchFamily="34" charset="0"/>
                  </a:rPr>
                  <a:t>137 137 137</a:t>
                </a:r>
                <a:endParaRPr lang="en-US" altLang="zh-CN" sz="800" b="1" dirty="0">
                  <a:solidFill>
                    <a:srgbClr val="FFFFFF"/>
                  </a:solidFill>
                  <a:latin typeface="+mn-lt"/>
                  <a:ea typeface="+mn-ea"/>
                  <a:cs typeface="Arial" panose="020B0604020202020204" pitchFamily="34" charset="0"/>
                </a:endParaRPr>
              </a:p>
            </p:txBody>
          </p:sp>
          <p:sp>
            <p:nvSpPr>
              <p:cNvPr id="81" name="Rectangle 193"/>
              <p:cNvSpPr>
                <a:spLocks noChangeArrowheads="1"/>
              </p:cNvSpPr>
              <p:nvPr userDrawn="1"/>
            </p:nvSpPr>
            <p:spPr bwMode="auto">
              <a:xfrm>
                <a:off x="-2020724" y="2083912"/>
                <a:ext cx="1570737" cy="238631"/>
              </a:xfrm>
              <a:prstGeom prst="rect">
                <a:avLst/>
              </a:prstGeom>
              <a:solidFill>
                <a:schemeClr val="accent1"/>
              </a:solidFill>
              <a:ln w="6350">
                <a:solidFill>
                  <a:schemeClr val="bg1"/>
                </a:solidFill>
                <a:miter lim="800000"/>
              </a:ln>
            </p:spPr>
            <p:txBody>
              <a:bodyPr wrap="none" lIns="548640" tIns="64800" rIns="46800" bIns="64800" anchor="ctr"/>
              <a:lstStyle/>
              <a:p>
                <a:pPr algn="l"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8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tx1"/>
                    </a:solidFill>
                    <a:latin typeface="+mn-lt"/>
                    <a:ea typeface="+mn-ea"/>
                    <a:cs typeface="Arial" panose="020B0604020202020204" pitchFamily="34" charset="0"/>
                  </a:rPr>
                  <a:t>A8:</a:t>
                </a:r>
                <a:endParaRPr lang="en-US" altLang="zh-CN" sz="800" b="1" dirty="0">
                  <a:solidFill>
                    <a:schemeClr val="tx1"/>
                  </a:solidFill>
                  <a:latin typeface="+mn-lt"/>
                  <a:ea typeface="+mn-ea"/>
                  <a:cs typeface="Arial" panose="020B0604020202020204" pitchFamily="34" charset="0"/>
                </a:endParaRPr>
              </a:p>
            </p:txBody>
          </p:sp>
          <p:sp>
            <p:nvSpPr>
              <p:cNvPr id="83" name="Rectangle 189"/>
              <p:cNvSpPr>
                <a:spLocks noChangeArrowheads="1"/>
              </p:cNvSpPr>
              <p:nvPr userDrawn="1"/>
            </p:nvSpPr>
            <p:spPr bwMode="auto">
              <a:xfrm>
                <a:off x="-2020724" y="264945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A3:</a:t>
                </a:r>
                <a:endParaRPr lang="en-US" altLang="zh-CN" sz="800" b="1" dirty="0">
                  <a:solidFill>
                    <a:schemeClr val="bg1"/>
                  </a:solidFill>
                  <a:latin typeface="+mn-lt"/>
                  <a:ea typeface="+mn-ea"/>
                  <a:cs typeface="Arial" panose="020B0604020202020204" pitchFamily="34" charset="0"/>
                </a:endParaRPr>
              </a:p>
            </p:txBody>
          </p:sp>
          <p:sp>
            <p:nvSpPr>
              <p:cNvPr id="84" name="Rectangle 191"/>
              <p:cNvSpPr>
                <a:spLocks noChangeArrowheads="1"/>
              </p:cNvSpPr>
              <p:nvPr userDrawn="1"/>
            </p:nvSpPr>
            <p:spPr bwMode="auto">
              <a:xfrm>
                <a:off x="-2020724" y="293360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TW" sz="800" b="1" dirty="0">
                    <a:solidFill>
                      <a:schemeClr val="bg1"/>
                    </a:solidFill>
                    <a:latin typeface="+mn-lt"/>
                    <a:ea typeface="+mn-ea"/>
                    <a:cs typeface="Arial" panose="020B0604020202020204" pitchFamily="34" charset="0"/>
                  </a:rPr>
                  <a:t>A4:</a:t>
                </a:r>
                <a:endParaRPr lang="en-US" altLang="zh-TW" sz="800" b="1" dirty="0">
                  <a:solidFill>
                    <a:schemeClr val="bg1"/>
                  </a:solidFill>
                  <a:latin typeface="+mn-lt"/>
                  <a:ea typeface="+mn-ea"/>
                  <a:cs typeface="Arial" panose="020B0604020202020204" pitchFamily="34" charset="0"/>
                </a:endParaRPr>
              </a:p>
            </p:txBody>
          </p:sp>
          <p:sp>
            <p:nvSpPr>
              <p:cNvPr id="85" name="Rectangle 192"/>
              <p:cNvSpPr>
                <a:spLocks noChangeArrowheads="1"/>
              </p:cNvSpPr>
              <p:nvPr userDrawn="1"/>
            </p:nvSpPr>
            <p:spPr bwMode="auto">
              <a:xfrm>
                <a:off x="-2020724" y="3217752"/>
                <a:ext cx="332487" cy="237251"/>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A5:</a:t>
                </a:r>
                <a:endParaRPr lang="en-US" altLang="zh-CN" sz="800" b="1" dirty="0">
                  <a:solidFill>
                    <a:schemeClr val="bg1"/>
                  </a:solidFill>
                  <a:latin typeface="+mn-lt"/>
                  <a:ea typeface="+mn-ea"/>
                  <a:cs typeface="Arial" panose="020B0604020202020204" pitchFamily="34" charset="0"/>
                </a:endParaRPr>
              </a:p>
            </p:txBody>
          </p:sp>
          <p:sp>
            <p:nvSpPr>
              <p:cNvPr id="86" name="Rectangle 194"/>
              <p:cNvSpPr>
                <a:spLocks noChangeArrowheads="1"/>
              </p:cNvSpPr>
              <p:nvPr userDrawn="1"/>
            </p:nvSpPr>
            <p:spPr bwMode="auto">
              <a:xfrm>
                <a:off x="-2020724" y="3500522"/>
                <a:ext cx="332487" cy="238630"/>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tx1"/>
                    </a:solidFill>
                    <a:latin typeface="+mn-lt"/>
                    <a:ea typeface="+mn-ea"/>
                    <a:cs typeface="Arial" panose="020B0604020202020204" pitchFamily="34" charset="0"/>
                  </a:rPr>
                  <a:t>A6:</a:t>
                </a:r>
                <a:endParaRPr lang="en-US" altLang="zh-CN" sz="800" b="1" dirty="0">
                  <a:solidFill>
                    <a:schemeClr val="tx1"/>
                  </a:solidFill>
                  <a:latin typeface="+mn-lt"/>
                  <a:ea typeface="+mn-ea"/>
                  <a:cs typeface="Arial" panose="020B0604020202020204" pitchFamily="34" charset="0"/>
                </a:endParaRPr>
              </a:p>
            </p:txBody>
          </p:sp>
          <p:sp>
            <p:nvSpPr>
              <p:cNvPr id="8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332487" cy="235872"/>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rgbClr val="FFFFFF"/>
                    </a:solidFill>
                    <a:latin typeface="+mn-lt"/>
                    <a:ea typeface="+mn-ea"/>
                    <a:cs typeface="Arial" panose="020B0604020202020204" pitchFamily="34" charset="0"/>
                  </a:rPr>
                  <a:t>A2:</a:t>
                </a:r>
                <a:endParaRPr lang="en-US" altLang="zh-CN" sz="800" b="1" dirty="0">
                  <a:solidFill>
                    <a:srgbClr val="FFFFFF"/>
                  </a:solidFill>
                  <a:latin typeface="+mn-lt"/>
                  <a:ea typeface="+mn-ea"/>
                  <a:cs typeface="Arial" panose="020B0604020202020204" pitchFamily="34" charset="0"/>
                </a:endParaRPr>
              </a:p>
            </p:txBody>
          </p:sp>
          <p:sp>
            <p:nvSpPr>
              <p:cNvPr id="88" name="Rectangle 193"/>
              <p:cNvSpPr>
                <a:spLocks noChangeArrowheads="1"/>
              </p:cNvSpPr>
              <p:nvPr userDrawn="1"/>
            </p:nvSpPr>
            <p:spPr bwMode="auto">
              <a:xfrm>
                <a:off x="-2020724" y="2083912"/>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endParaRPr lang="en-US" altLang="zh-CN" sz="800" b="1" dirty="0">
                  <a:solidFill>
                    <a:schemeClr val="bg1"/>
                  </a:solidFill>
                  <a:latin typeface="+mn-lt"/>
                  <a:ea typeface="+mn-ea"/>
                  <a:cs typeface="Arial" panose="020B0604020202020204" pitchFamily="34" charset="0"/>
                </a:endParaRPr>
              </a:p>
            </p:txBody>
          </p:sp>
          <p:sp>
            <p:nvSpPr>
              <p:cNvPr id="8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bg1"/>
                    </a:solidFill>
                    <a:latin typeface="+mn-lt"/>
                    <a:ea typeface="+mn-ea"/>
                    <a:cs typeface="Arial" panose="020B0604020202020204" pitchFamily="34" charset="0"/>
                  </a:rPr>
                  <a:t>A7:</a:t>
                </a:r>
                <a:endParaRPr lang="en-US" altLang="zh-CN" sz="800" b="1" dirty="0">
                  <a:solidFill>
                    <a:schemeClr val="bg1"/>
                  </a:solidFill>
                  <a:latin typeface="+mn-lt"/>
                  <a:ea typeface="+mn-ea"/>
                  <a:cs typeface="Arial" panose="020B0604020202020204" pitchFamily="34" charset="0"/>
                </a:endParaRPr>
              </a:p>
            </p:txBody>
          </p:sp>
        </p:grpSp>
        <p:sp>
          <p:nvSpPr>
            <p:cNvPr id="9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853140"/>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a:solidFill>
                    <a:schemeClr val="bg2"/>
                  </a:solidFill>
                  <a:latin typeface="+mn-lt"/>
                  <a:ea typeface="+mn-ea"/>
                  <a:cs typeface="Arial" panose="020B0604020202020204" pitchFamily="34" charset="0"/>
                </a:rPr>
                <a:t>Excel color scheme</a:t>
              </a:r>
              <a:endParaRPr lang="en-US" altLang="zh-CN" sz="800" b="1" dirty="0">
                <a:solidFill>
                  <a:schemeClr val="bg2"/>
                </a:solidFill>
                <a:latin typeface="+mn-lt"/>
                <a:ea typeface="+mn-ea"/>
                <a:cs typeface="Arial" panose="020B0604020202020204" pitchFamily="34" charset="0"/>
              </a:endParaRPr>
            </a:p>
          </p:txBody>
        </p:sp>
      </p:grpSp>
      <p:grpSp>
        <p:nvGrpSpPr>
          <p:cNvPr id="10" name="Group 9"/>
          <p:cNvGrpSpPr/>
          <p:nvPr userDrawn="1"/>
        </p:nvGrpSpPr>
        <p:grpSpPr>
          <a:xfrm>
            <a:off x="-2020724" y="177629"/>
            <a:ext cx="1570737" cy="474503"/>
            <a:chOff x="-2020724" y="177629"/>
            <a:chExt cx="1570737" cy="474503"/>
          </a:xfrm>
        </p:grpSpPr>
        <p:sp>
          <p:nvSpPr>
            <p:cNvPr id="98"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77629"/>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a:solidFill>
                    <a:schemeClr val="bg2"/>
                  </a:solidFill>
                  <a:latin typeface="+mn-lt"/>
                  <a:ea typeface="+mn-ea"/>
                  <a:cs typeface="Arial" panose="020B0604020202020204" pitchFamily="34" charset="0"/>
                </a:rPr>
                <a:t>Page title 24</a:t>
              </a:r>
              <a:r>
                <a:rPr lang="en-US" altLang="zh-CN" sz="800" b="1" baseline="0">
                  <a:solidFill>
                    <a:schemeClr val="bg2"/>
                  </a:solidFill>
                  <a:latin typeface="+mn-lt"/>
                  <a:ea typeface="+mn-ea"/>
                  <a:cs typeface="Arial" panose="020B0604020202020204" pitchFamily="34" charset="0"/>
                </a:rPr>
                <a:t> pt</a:t>
              </a:r>
              <a:endParaRPr lang="en-US" altLang="zh-CN" sz="800" b="1" dirty="0">
                <a:solidFill>
                  <a:schemeClr val="bg2"/>
                </a:solidFill>
                <a:latin typeface="+mn-lt"/>
                <a:ea typeface="+mn-ea"/>
                <a:cs typeface="Arial" panose="020B0604020202020204" pitchFamily="34" charset="0"/>
              </a:endParaRPr>
            </a:p>
          </p:txBody>
        </p:sp>
        <p:sp>
          <p:nvSpPr>
            <p:cNvPr id="101" name="Rectangle 193"/>
            <p:cNvSpPr>
              <a:spLocks noChangeArrowheads="1"/>
            </p:cNvSpPr>
            <p:nvPr userDrawn="1"/>
          </p:nvSpPr>
          <p:spPr bwMode="auto">
            <a:xfrm>
              <a:off x="-2020724" y="413501"/>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lnSpc>
                  <a:spcPct val="95000"/>
                </a:lnSpc>
                <a:buClr>
                  <a:schemeClr val="bg1"/>
                </a:buClr>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grpSp>
      <p:grpSp>
        <p:nvGrpSpPr>
          <p:cNvPr id="8" name="Group 7"/>
          <p:cNvGrpSpPr/>
          <p:nvPr userDrawn="1"/>
        </p:nvGrpSpPr>
        <p:grpSpPr>
          <a:xfrm>
            <a:off x="-2020724" y="895130"/>
            <a:ext cx="1570737" cy="466228"/>
            <a:chOff x="-2020724" y="710064"/>
            <a:chExt cx="1570737" cy="466228"/>
          </a:xfrm>
        </p:grpSpPr>
        <p:sp>
          <p:nvSpPr>
            <p:cNvPr id="10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710064"/>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a:solidFill>
                    <a:schemeClr val="bg2"/>
                  </a:solidFill>
                  <a:latin typeface="+mn-lt"/>
                  <a:ea typeface="+mn-ea"/>
                  <a:cs typeface="Arial" panose="020B0604020202020204" pitchFamily="34" charset="0"/>
                </a:rPr>
                <a:t>Page subtitle 20pt non bold</a:t>
              </a:r>
              <a:endParaRPr lang="en-US" altLang="zh-CN" sz="800" b="1" dirty="0">
                <a:solidFill>
                  <a:schemeClr val="bg2"/>
                </a:solidFill>
                <a:latin typeface="+mn-lt"/>
                <a:ea typeface="+mn-ea"/>
                <a:cs typeface="Arial" panose="020B0604020202020204" pitchFamily="34" charset="0"/>
              </a:endParaRPr>
            </a:p>
          </p:txBody>
        </p:sp>
        <p:sp>
          <p:nvSpPr>
            <p:cNvPr id="10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940420"/>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lvl="0" algn="l" defTabSz="831215"/>
              <a:r>
                <a:rPr lang="en-US" altLang="zh-CN" sz="800" b="1">
                  <a:solidFill>
                    <a:srgbClr val="FFFFFF"/>
                  </a:solidFill>
                  <a:latin typeface="+mn-lt"/>
                  <a:cs typeface="Arial" panose="020B0604020202020204" pitchFamily="34" charset="0"/>
                </a:rPr>
                <a:t>137 137 137</a:t>
              </a:r>
              <a:endParaRPr lang="en-US" altLang="zh-CN" sz="800" b="1" dirty="0">
                <a:solidFill>
                  <a:srgbClr val="FFFFFF"/>
                </a:solidFill>
                <a:latin typeface="+mn-lt"/>
                <a:cs typeface="Arial" panose="020B0604020202020204" pitchFamily="34" charset="0"/>
              </a:endParaRPr>
            </a:p>
          </p:txBody>
        </p:sp>
      </p:grpSp>
      <p:sp>
        <p:nvSpPr>
          <p:cNvPr id="9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604356"/>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Heading</a:t>
            </a:r>
            <a:endParaRPr lang="en-US" altLang="zh-CN" sz="800" b="1" dirty="0">
              <a:solidFill>
                <a:schemeClr val="bg2"/>
              </a:solidFill>
              <a:latin typeface="+mn-lt"/>
              <a:ea typeface="+mn-ea"/>
              <a:cs typeface="Arial" panose="020B0604020202020204" pitchFamily="34" charset="0"/>
            </a:endParaRPr>
          </a:p>
        </p:txBody>
      </p:sp>
      <p:sp>
        <p:nvSpPr>
          <p:cNvPr id="100" name="HeadingBox1" descr="&lt;tags&gt;&lt;tag n=&quot;TagName&quot; v=&quot;HeadingBox1&quot; /&gt;&lt;tag n=&quot;Top&quot; v=&quot;80.30197&quot; /&gt;&lt;tag n=&quot;Left&quot; v=&quot;35.43307&quot; /&gt;&lt;tag n=&quot;Height&quot; v=&quot;13.51496&quot; /&gt;&lt;tag n=&quot;Width&quot; v=&quot;314.6457&quot; /&gt;&lt;/tags&gt;"/>
          <p:cNvSpPr txBox="1"/>
          <p:nvPr userDrawn="1"/>
        </p:nvSpPr>
        <p:spPr>
          <a:xfrm>
            <a:off x="-2020724" y="1784777"/>
            <a:ext cx="1568223" cy="171685"/>
          </a:xfrm>
          <a:prstGeom prst="rect">
            <a:avLst/>
          </a:prstGeom>
          <a:solidFill>
            <a:schemeClr val="bg1"/>
          </a:solidFill>
          <a:ln w="6350" algn="ctr">
            <a:noFill/>
            <a:miter lim="800000"/>
          </a:ln>
          <a:effectLst>
            <a:outerShdw dist="25400" dir="5400000" sx="99899" sy="99899" algn="ctr" rotWithShape="0">
              <a:srgbClr val="898989"/>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27432" rIns="0" bIns="25400" numCol="1" anchor="b" anchorCtr="0" compatLnSpc="1">
            <a:spAutoFit/>
          </a:bodyPr>
          <a:lstStyle>
            <a:lvl1pPr algn="l" defTabSz="728980">
              <a:buClr>
                <a:schemeClr val="tx1"/>
              </a:buClr>
              <a:buSzPct val="120000"/>
              <a:buFont typeface="Wingdings" panose="05000000000000000000" pitchFamily="2" charset="2"/>
              <a:defRPr b="1">
                <a:solidFill>
                  <a:schemeClr val="accent2"/>
                </a:solidFill>
                <a:latin typeface="Arial" panose="020B0604020202020204"/>
                <a:ea typeface="MS PGothic" panose="020B0600070205080204" pitchFamily="34" charset="-128"/>
              </a:defRPr>
            </a:lvl1pPr>
            <a:lvl2pPr marL="1905" algn="l" defTabSz="728980">
              <a:spcBef>
                <a:spcPct val="36000"/>
              </a:spcBef>
              <a:buClr>
                <a:schemeClr val="tx1"/>
              </a:buClr>
              <a:buSzPct val="120000"/>
              <a:defRPr sz="1400">
                <a:latin typeface="Arial" panose="020B0604020202020204"/>
              </a:defRPr>
            </a:lvl2pPr>
            <a:lvl3pPr marL="228600" indent="-225425" algn="l" defTabSz="728980">
              <a:buClr>
                <a:schemeClr val="tx2"/>
              </a:buClr>
              <a:buSzPct val="80000"/>
              <a:buFont typeface="Wingdings" panose="05000000000000000000" pitchFamily="2" charset="2"/>
              <a:buChar char="n"/>
              <a:defRPr sz="1400">
                <a:latin typeface="Arial" panose="020B0604020202020204"/>
              </a:defRPr>
            </a:lvl3pPr>
            <a:lvl4pPr marL="466725" indent="-236855" algn="l" defTabSz="728980">
              <a:buClr>
                <a:schemeClr val="tx1"/>
              </a:buClr>
              <a:buFont typeface="Credit Suisse Type Roman" pitchFamily="34" charset="0"/>
              <a:buChar char="−"/>
              <a:defRPr sz="1400">
                <a:latin typeface="Arial" panose="020B0604020202020204"/>
              </a:defRPr>
            </a:lvl4pPr>
            <a:lvl5pPr marL="706755" indent="-238125" algn="l" defTabSz="728980">
              <a:buClr>
                <a:schemeClr val="tx1"/>
              </a:buClr>
              <a:buFont typeface="Credit Suisse Type Roman" pitchFamily="34" charset="0"/>
              <a:buChar char="−"/>
              <a:defRPr sz="1400">
                <a:latin typeface="Arial" panose="020B0604020202020204"/>
              </a:defRPr>
            </a:lvl5pPr>
            <a:lvl6pPr marL="11639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6pPr>
            <a:lvl7pPr marL="16211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7pPr>
            <a:lvl8pPr marL="20783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8pPr>
            <a:lvl9pPr marL="25355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9pPr>
          </a:lstStyle>
          <a:p>
            <a:pPr algn="ctr"/>
            <a:r>
              <a:rPr lang="en-US" sz="800">
                <a:solidFill>
                  <a:schemeClr val="accent1"/>
                </a:solidFill>
                <a:latin typeface="+mn-lt"/>
                <a:ea typeface="+mn-ea"/>
              </a:rPr>
              <a:t>244 127 54</a:t>
            </a:r>
            <a:endParaRPr lang="en-US" sz="800" dirty="0">
              <a:solidFill>
                <a:schemeClr val="accent1"/>
              </a:solidFill>
              <a:latin typeface="+mn-lt"/>
              <a:ea typeface="+mn-ea"/>
            </a:endParaRPr>
          </a:p>
        </p:txBody>
      </p:sp>
      <p:sp>
        <p:nvSpPr>
          <p:cNvPr id="10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979574"/>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kern="1200">
                <a:solidFill>
                  <a:schemeClr val="bg1"/>
                </a:solidFill>
                <a:latin typeface="+mn-lt"/>
                <a:ea typeface="+mn-ea"/>
                <a:cs typeface="+mn-cs"/>
              </a:rPr>
              <a:t>Line: 137</a:t>
            </a:r>
            <a:r>
              <a:rPr lang="en-US" altLang="zh-CN" sz="800" b="1" kern="1200" baseline="0">
                <a:solidFill>
                  <a:schemeClr val="bg1"/>
                </a:solidFill>
                <a:latin typeface="+mn-lt"/>
                <a:ea typeface="+mn-ea"/>
                <a:cs typeface="+mn-cs"/>
              </a:rPr>
              <a:t> </a:t>
            </a:r>
            <a:r>
              <a:rPr lang="en-US" altLang="zh-CN" sz="800" b="1" kern="1200">
                <a:solidFill>
                  <a:schemeClr val="bg1"/>
                </a:solidFill>
                <a:latin typeface="+mn-lt"/>
                <a:ea typeface="+mn-ea"/>
                <a:cs typeface="+mn-cs"/>
              </a:rPr>
              <a:t>137 137</a:t>
            </a:r>
            <a:endParaRPr lang="en-US" altLang="zh-CN" sz="800" b="1" kern="1200" dirty="0">
              <a:solidFill>
                <a:schemeClr val="bg1"/>
              </a:solidFill>
              <a:latin typeface="+mn-lt"/>
              <a:ea typeface="+mn-ea"/>
              <a:cs typeface="+mn-cs"/>
            </a:endParaRPr>
          </a:p>
        </p:txBody>
      </p:sp>
      <p:grpSp>
        <p:nvGrpSpPr>
          <p:cNvPr id="4" name="Group 3"/>
          <p:cNvGrpSpPr/>
          <p:nvPr userDrawn="1"/>
        </p:nvGrpSpPr>
        <p:grpSpPr>
          <a:xfrm>
            <a:off x="-2020724" y="5091929"/>
            <a:ext cx="1570737" cy="476925"/>
            <a:chOff x="-2020724" y="4871363"/>
            <a:chExt cx="1570737" cy="476925"/>
          </a:xfrm>
        </p:grpSpPr>
        <p:sp>
          <p:nvSpPr>
            <p:cNvPr id="9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871363"/>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a:solidFill>
                    <a:schemeClr val="bg2"/>
                  </a:solidFill>
                  <a:latin typeface="+mn-lt"/>
                  <a:ea typeface="+mn-ea"/>
                  <a:cs typeface="Arial" panose="020B0604020202020204" pitchFamily="34" charset="0"/>
                </a:rPr>
                <a:t>For client</a:t>
              </a:r>
              <a:endParaRPr lang="en-US" altLang="zh-CN" sz="800" b="1" dirty="0">
                <a:solidFill>
                  <a:schemeClr val="bg2"/>
                </a:solidFill>
                <a:latin typeface="+mn-lt"/>
                <a:ea typeface="+mn-ea"/>
                <a:cs typeface="Arial" panose="020B0604020202020204" pitchFamily="34" charset="0"/>
              </a:endParaRPr>
            </a:p>
          </p:txBody>
        </p:sp>
        <p:sp>
          <p:nvSpPr>
            <p:cNvPr id="94" name="Rectangle 193"/>
            <p:cNvSpPr>
              <a:spLocks noChangeArrowheads="1"/>
            </p:cNvSpPr>
            <p:nvPr userDrawn="1"/>
          </p:nvSpPr>
          <p:spPr bwMode="auto">
            <a:xfrm>
              <a:off x="-2020724" y="5109657"/>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106" name="Rectangle 193"/>
            <p:cNvSpPr>
              <a:spLocks noChangeArrowheads="1"/>
            </p:cNvSpPr>
            <p:nvPr userDrawn="1"/>
          </p:nvSpPr>
          <p:spPr bwMode="auto">
            <a:xfrm>
              <a:off x="-2020724" y="5109657"/>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endParaRPr lang="en-US" altLang="zh-CN" sz="800" b="1" dirty="0">
                <a:solidFill>
                  <a:schemeClr val="bg1"/>
                </a:solidFill>
                <a:latin typeface="+mn-lt"/>
                <a:ea typeface="+mn-ea"/>
                <a:cs typeface="Arial" panose="020B0604020202020204" pitchFamily="34" charset="0"/>
              </a:endParaRPr>
            </a:p>
          </p:txBody>
        </p:sp>
      </p:grpSp>
      <p:pic>
        <p:nvPicPr>
          <p:cNvPr id="39" name="Picture 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8304865" y="138301"/>
            <a:ext cx="392286" cy="40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userDrawn="1"/>
        </p:nvCxnSpPr>
        <p:spPr>
          <a:xfrm>
            <a:off x="0" y="16451"/>
            <a:ext cx="45262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4617720" y="16451"/>
            <a:ext cx="45262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2020724" y="5811851"/>
            <a:ext cx="1570737" cy="831069"/>
            <a:chOff x="-2020724" y="5811851"/>
            <a:chExt cx="1570737" cy="831069"/>
          </a:xfrm>
        </p:grpSpPr>
        <p:sp>
          <p:nvSpPr>
            <p:cNvPr id="9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5811851"/>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a:solidFill>
                    <a:schemeClr val="bg2"/>
                  </a:solidFill>
                  <a:latin typeface="+mn-lt"/>
                  <a:ea typeface="+mn-ea"/>
                  <a:cs typeface="Arial" panose="020B0604020202020204" pitchFamily="34" charset="0"/>
                </a:rPr>
                <a:t>Highlight in tables</a:t>
              </a:r>
              <a:endParaRPr lang="en-US" altLang="zh-CN" sz="800" b="1" dirty="0">
                <a:solidFill>
                  <a:schemeClr val="bg2"/>
                </a:solidFill>
                <a:latin typeface="+mn-lt"/>
                <a:ea typeface="+mn-ea"/>
                <a:cs typeface="Arial" panose="020B0604020202020204" pitchFamily="34" charset="0"/>
              </a:endParaRPr>
            </a:p>
          </p:txBody>
        </p:sp>
        <p:sp>
          <p:nvSpPr>
            <p:cNvPr id="9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068414"/>
              <a:ext cx="1570737" cy="235872"/>
            </a:xfrm>
            <a:prstGeom prst="rect">
              <a:avLst/>
            </a:prstGeom>
            <a:solidFill>
              <a:srgbClr val="DADBDD"/>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218 219 221</a:t>
              </a:r>
              <a:endParaRPr lang="en-US" altLang="zh-CN" sz="800" b="1" dirty="0">
                <a:latin typeface="+mn-lt"/>
                <a:ea typeface="+mn-ea"/>
                <a:cs typeface="Arial" panose="020B0604020202020204" pitchFamily="34" charset="0"/>
              </a:endParaRPr>
            </a:p>
          </p:txBody>
        </p:sp>
        <p:sp>
          <p:nvSpPr>
            <p:cNvPr id="9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407048"/>
              <a:ext cx="1570737" cy="235872"/>
            </a:xfrm>
            <a:prstGeom prst="rect">
              <a:avLst/>
            </a:prstGeom>
            <a:solidFill>
              <a:srgbClr val="EBE9CA"/>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235 233 202</a:t>
              </a:r>
              <a:endParaRPr lang="en-US" altLang="zh-CN" sz="800" b="1" dirty="0">
                <a:latin typeface="+mn-lt"/>
                <a:ea typeface="+mn-ea"/>
                <a:cs typeface="Arial" panose="020B0604020202020204" pitchFamily="34" charset="0"/>
              </a:endParaRPr>
            </a:p>
          </p:txBody>
        </p:sp>
        <p:sp>
          <p:nvSpPr>
            <p:cNvPr id="44" name="Rectangle 193"/>
            <p:cNvSpPr>
              <a:spLocks noChangeArrowheads="1"/>
            </p:cNvSpPr>
            <p:nvPr userDrawn="1"/>
          </p:nvSpPr>
          <p:spPr bwMode="auto">
            <a:xfrm>
              <a:off x="-2020724" y="6065655"/>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H1:</a:t>
              </a:r>
              <a:endParaRPr lang="en-US" altLang="zh-CN" sz="800" b="1" dirty="0">
                <a:solidFill>
                  <a:schemeClr val="tx1"/>
                </a:solidFill>
                <a:latin typeface="+mn-lt"/>
                <a:ea typeface="+mn-ea"/>
                <a:cs typeface="Arial" panose="020B0604020202020204" pitchFamily="34" charset="0"/>
              </a:endParaRPr>
            </a:p>
          </p:txBody>
        </p:sp>
        <p:sp>
          <p:nvSpPr>
            <p:cNvPr id="45" name="Rectangle 193"/>
            <p:cNvSpPr>
              <a:spLocks noChangeArrowheads="1"/>
            </p:cNvSpPr>
            <p:nvPr userDrawn="1"/>
          </p:nvSpPr>
          <p:spPr bwMode="auto">
            <a:xfrm>
              <a:off x="-2020724" y="6404289"/>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H2:</a:t>
              </a:r>
              <a:endParaRPr lang="en-US" altLang="zh-CN" sz="800" b="1" dirty="0">
                <a:solidFill>
                  <a:schemeClr val="tx1"/>
                </a:solidFill>
                <a:latin typeface="+mn-lt"/>
                <a:ea typeface="+mn-ea"/>
                <a:cs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5"/>
        </a:spcBef>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anose="020B0604020202020204" pitchFamily="34" charset="0"/>
        <a:buNone/>
        <a:defRPr sz="1400" kern="1200">
          <a:solidFill>
            <a:schemeClr val="tx1"/>
          </a:solidFill>
          <a:latin typeface="+mn-lt"/>
          <a:ea typeface="+mn-ea"/>
          <a:cs typeface="+mn-cs"/>
        </a:defRPr>
      </a:lvl2pPr>
      <a:lvl3pPr marL="230505" indent="-226695" algn="l" defTabSz="914400" rtl="0" eaLnBrk="1" latinLnBrk="0" hangingPunct="1">
        <a:lnSpc>
          <a:spcPct val="95000"/>
        </a:lnSpc>
        <a:spcBef>
          <a:spcPts val="0"/>
        </a:spcBef>
        <a:buClr>
          <a:schemeClr val="tx2"/>
        </a:buClr>
        <a:buSzPct val="80000"/>
        <a:buFont typeface="Wingdings" panose="05000000000000000000" pitchFamily="2" charset="2"/>
        <a:buChar char=""/>
        <a:defRPr sz="1400" kern="1200">
          <a:solidFill>
            <a:schemeClr val="tx1"/>
          </a:solidFill>
          <a:latin typeface="+mn-lt"/>
          <a:ea typeface="+mn-ea"/>
          <a:cs typeface="+mn-cs"/>
        </a:defRPr>
      </a:lvl3pPr>
      <a:lvl4pPr marL="46799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4pPr>
      <a:lvl5pPr marL="70548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chart" Target="../charts/chart3.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chart" Target="../charts/chart5.xml"/><Relationship Id="rId1"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image" Target="../media/image3.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3256321"/>
            <a:ext cx="8682038" cy="1097280"/>
          </a:xfrm>
          <a:prstGeom prst="rect">
            <a:avLst/>
          </a:prstGeom>
          <a:gradFill>
            <a:gsLst>
              <a:gs pos="28000">
                <a:schemeClr val="bg1"/>
              </a:gs>
              <a:gs pos="100000">
                <a:schemeClr val="bg1">
                  <a:alpha val="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endParaRPr>
          </a:p>
        </p:txBody>
      </p:sp>
      <p:sp>
        <p:nvSpPr>
          <p:cNvPr id="16" name="Date"/>
          <p:cNvSpPr txBox="1"/>
          <p:nvPr/>
        </p:nvSpPr>
        <p:spPr>
          <a:xfrm>
            <a:off x="450533" y="2156355"/>
            <a:ext cx="1765468" cy="169277"/>
          </a:xfrm>
          <a:prstGeom prst="rect">
            <a:avLst/>
          </a:prstGeom>
          <a:noFill/>
        </p:spPr>
        <p:txBody>
          <a:bodyPr vert="horz" wrap="square" lIns="0" tIns="0" rIns="0" bIns="0" rtlCol="0">
            <a:noAutofit/>
          </a:bodyPr>
          <a:lstStyle/>
          <a:p>
            <a:pPr algn="l"/>
            <a:r>
              <a:rPr lang="en-US" altLang="zh-CN" sz="1400">
                <a:solidFill>
                  <a:schemeClr val="accent3"/>
                </a:solidFill>
                <a:latin typeface="Arial" panose="020B0604020202020204"/>
              </a:rPr>
              <a:t>April 29</a:t>
            </a:r>
            <a:r>
              <a:rPr lang="en-US" sz="1400">
                <a:solidFill>
                  <a:schemeClr val="accent3"/>
                </a:solidFill>
                <a:latin typeface="Arial" panose="020B0604020202020204"/>
              </a:rPr>
              <a:t>  2025</a:t>
            </a:r>
            <a:endParaRPr lang="en-US" sz="1400" dirty="0">
              <a:solidFill>
                <a:schemeClr val="accent3"/>
              </a:solidFill>
              <a:latin typeface="Arial" panose="020B0604020202020204"/>
            </a:endParaRPr>
          </a:p>
        </p:txBody>
      </p:sp>
      <p:sp>
        <p:nvSpPr>
          <p:cNvPr id="7" name="Title"/>
          <p:cNvSpPr txBox="1"/>
          <p:nvPr/>
        </p:nvSpPr>
        <p:spPr>
          <a:xfrm>
            <a:off x="311944" y="3559537"/>
            <a:ext cx="8520112" cy="441960"/>
          </a:xfrm>
          <a:prstGeom prst="rect">
            <a:avLst/>
          </a:prstGeom>
          <a:noFill/>
        </p:spPr>
        <p:txBody>
          <a:bodyPr vert="horz" wrap="square" lIns="0" tIns="45720" rIns="0" bIns="45720" rtlCol="0">
            <a:spAutoFit/>
          </a:bodyPr>
          <a:lstStyle/>
          <a:p>
            <a:pPr algn="l"/>
            <a:r>
              <a:rPr lang="en-US" altLang="zh-CN" sz="2400" b="1">
                <a:solidFill>
                  <a:schemeClr val="tx2"/>
                </a:solidFill>
                <a:latin typeface="+mj-lt"/>
              </a:rPr>
              <a:t>Q1 2025 Results Presentation</a:t>
            </a:r>
            <a:endParaRPr lang="en-US" sz="2400" b="1" dirty="0">
              <a:solidFill>
                <a:schemeClr val="tx2"/>
              </a:solidFill>
              <a:latin typeface="+mj-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5" name="SlideTitle" descr="&lt;tags&gt;&lt;tag n=&quot;TagName&quot; v=&quot;SlideTitle&quot; /&gt;&lt;tag n=&quot;Top&quot; v=&quot;32&quot; /&gt;&lt;tag n=&quot;Left&quot; v=&quot;35.37504&quot; /&gt;&lt;tag n=&quot;Height&quot; v=&quot;27.37504&quot; /&gt;&lt;tag n=&quot;Width&quot; v=&quot;568.5&quot; /&gt;&lt;/tags&gt;"/>
          <p:cNvSpPr>
            <a:spLocks noGrp="1" noChangeArrowheads="1"/>
          </p:cNvSpPr>
          <p:nvPr>
            <p:ph type="title"/>
          </p:nvPr>
        </p:nvSpPr>
        <p:spPr>
          <a:xfrm>
            <a:off x="449263" y="190500"/>
            <a:ext cx="8247888" cy="701731"/>
          </a:xfrm>
        </p:spPr>
        <p:txBody>
          <a:bodyPr/>
          <a:lstStyle/>
          <a:p>
            <a:r>
              <a:rPr lang="en-US" altLang="zh-CN">
                <a:ea typeface="MS PGothic" panose="020B0600070205080204" pitchFamily="34" charset="-128"/>
              </a:rPr>
              <a:t>Safe Harbor Statement</a:t>
            </a:r>
            <a:br>
              <a:rPr lang="zh-CN" altLang="en-US" dirty="0">
                <a:solidFill>
                  <a:schemeClr val="accent6"/>
                </a:solidFill>
                <a:latin typeface="Arial" panose="020B0604020202020204" pitchFamily="34" charset="0"/>
                <a:ea typeface="宋体" panose="02010600030101010101" pitchFamily="2" charset="-122"/>
              </a:rPr>
            </a:br>
            <a:endParaRPr lang="en-US" altLang="ja-JP" dirty="0">
              <a:ea typeface="MS PGothic" panose="020B0600070205080204" pitchFamily="34" charset="-128"/>
            </a:endParaRPr>
          </a:p>
        </p:txBody>
      </p:sp>
      <p:sp>
        <p:nvSpPr>
          <p:cNvPr id="1044486" name="BasicText1" descr="&lt;tags&gt;&lt;tag n=&quot;Linked&quot; v=&quot;True&quot; /&gt;&lt;tag n=&quot;BulletInfo&quot; v=&quot;Standard&quot; /&gt;&lt;tag n=&quot;TagName&quot; v=&quot;BasicText1&quot; /&gt;&lt;tag n=&quot;Top&quot; v=&quot;78&quot; /&gt;&lt;tag n=&quot;Left&quot; v=&quot;35.37504&quot; /&gt;&lt;tag n=&quot;Height&quot; v=&quot;342&quot; /&gt;&lt;tag n=&quot;Width&quot; v=&quot;649.25&quot; /&gt;&lt;/tags&gt;"/>
          <p:cNvSpPr>
            <a:spLocks noGrp="1" noChangeArrowheads="1"/>
          </p:cNvSpPr>
          <p:nvPr>
            <p:ph idx="1"/>
          </p:nvPr>
        </p:nvSpPr>
        <p:spPr>
          <a:xfrm>
            <a:off x="449772" y="703022"/>
            <a:ext cx="8169804" cy="5438697"/>
          </a:xfrm>
          <a:noFill/>
        </p:spPr>
        <p:txBody>
          <a:bodyPr/>
          <a:lstStyle/>
          <a:p>
            <a:r>
              <a:rPr lang="en-US" altLang="zh-CN" b="0" kern="100">
                <a:effectLst/>
                <a:latin typeface="+mj-lt"/>
                <a:ea typeface="宋体" panose="02010600030101010101" pitchFamily="2" charset="-122"/>
                <a:cs typeface="Times New Roman" panose="02020603050405020304" pitchFamily="18" charset="0"/>
              </a:rPr>
              <a:t>This announcement contains forward-looking statements. These statements are made under the “safe harbor” provisions of the U</a:t>
            </a:r>
            <a:r>
              <a:rPr lang="en-US" altLang="zh-CN" b="0" kern="100" dirty="0">
                <a:effectLst/>
                <a:latin typeface="+mj-lt"/>
                <a:ea typeface="宋体" panose="02010600030101010101" pitchFamily="2" charset="-122"/>
                <a:cs typeface="Times New Roman" panose="02020603050405020304" pitchFamily="18" charset="0"/>
              </a:rPr>
              <a:t>.</a:t>
            </a:r>
            <a:r>
              <a:rPr lang="en-US" altLang="zh-CN" b="0" kern="100">
                <a:effectLst/>
                <a:latin typeface="+mj-lt"/>
                <a:ea typeface="宋体" panose="02010600030101010101" pitchFamily="2" charset="-122"/>
                <a:cs typeface="Times New Roman" panose="02020603050405020304" pitchFamily="18" charset="0"/>
              </a:rPr>
              <a:t>S. Private Securities Litigation Reform Act of 1995. These forward-looking statements can be identified by terminology such as “will,” “expects,” “anticipates,” “future,” “intends,” “plans,” “believes,” “estimates,” “guidance” and similar statements. Among other things, the outlook for the </a:t>
            </a:r>
            <a:r>
              <a:rPr lang="en-US" altLang="zh-CN" b="0" kern="100">
                <a:latin typeface="+mj-lt"/>
                <a:ea typeface="宋体" panose="02010600030101010101" pitchFamily="2" charset="-122"/>
                <a:cs typeface="Times New Roman" panose="02020603050405020304" pitchFamily="18" charset="0"/>
              </a:rPr>
              <a:t>second</a:t>
            </a:r>
            <a:r>
              <a:rPr lang="en-US" altLang="zh-CN" b="0" kern="100">
                <a:effectLst/>
                <a:latin typeface="+mj-lt"/>
                <a:ea typeface="宋体" panose="02010600030101010101" pitchFamily="2" charset="-122"/>
                <a:cs typeface="Times New Roman" panose="02020603050405020304" pitchFamily="18" charset="0"/>
              </a:rPr>
              <a:t> quarter and the full year of 2025 and quotations from management in these announcements, as well as Daqo New Energy’s strategic and operational plans, contain forward-looking statements. The Company may also make written or oral forward-looking statements in its reports filed or furnished to the U</a:t>
            </a:r>
            <a:r>
              <a:rPr lang="en-US" altLang="zh-CN" b="0" kern="100" dirty="0">
                <a:effectLst/>
                <a:latin typeface="+mj-lt"/>
                <a:ea typeface="宋体" panose="02010600030101010101" pitchFamily="2" charset="-122"/>
                <a:cs typeface="Times New Roman" panose="02020603050405020304" pitchFamily="18" charset="0"/>
              </a:rPr>
              <a:t>.</a:t>
            </a:r>
            <a:r>
              <a:rPr lang="en-US" altLang="zh-CN" b="0" kern="100">
                <a:effectLst/>
                <a:latin typeface="+mj-lt"/>
                <a:ea typeface="宋体" panose="02010600030101010101" pitchFamily="2" charset="-122"/>
                <a:cs typeface="Times New Roman" panose="02020603050405020304" pitchFamily="18" charset="0"/>
              </a:rPr>
              <a:t>S. Securities and Exchange Commission, in its annual reports to shareholders, in press releases and other written materials and in oral statements made by its officers, directors or employees to third parties. Statements that are not historical facts, including statements about the Company’s beliefs and expectations, are forward-looking statements. Forward-looking statements involve inherent risks and uncertainties, all of which are difficult or impossible to predict accurately and many of which are beyond the Company’s control. A number of factors could cause actual results to differ materially from those contained in any forward-looking statement, including but not limited to the following: the demand for photovoltaic products and the development of photovoltaic technologies; global supply and demand for polysilicon; alternative technologies in cell manufacturing; the Company’s ability to significantly expand its polysilicon production capacity and output; the reduction in or elimination of government subsidies and economic incentives for solar energy applications; the Company’s ability to lower its production costs; and changes in political and regulatory environment. Further information regarding these and other risks is included in the reports or documents the Company has filed with, or furnished to, the U</a:t>
            </a:r>
            <a:r>
              <a:rPr lang="en-US" altLang="zh-CN" b="0" kern="100" dirty="0">
                <a:effectLst/>
                <a:latin typeface="+mj-lt"/>
                <a:ea typeface="宋体" panose="02010600030101010101" pitchFamily="2" charset="-122"/>
                <a:cs typeface="Times New Roman" panose="02020603050405020304" pitchFamily="18" charset="0"/>
              </a:rPr>
              <a:t>.</a:t>
            </a:r>
            <a:r>
              <a:rPr lang="en-US" altLang="zh-CN" b="0" kern="100">
                <a:effectLst/>
                <a:latin typeface="+mj-lt"/>
                <a:ea typeface="宋体" panose="02010600030101010101" pitchFamily="2" charset="-122"/>
                <a:cs typeface="Times New Roman" panose="02020603050405020304" pitchFamily="18" charset="0"/>
              </a:rPr>
              <a:t>S. Securities and Exchange Commission. All information provided in this press release is as of the date hereof, and the Company undertakes no duty to update such information or any forward-looking statement, except as required under applicable law</a:t>
            </a:r>
            <a:r>
              <a:rPr lang="en-US" altLang="zh-CN" b="0" kern="100" dirty="0">
                <a:effectLst/>
                <a:latin typeface="+mj-lt"/>
                <a:ea typeface="宋体" panose="02010600030101010101" pitchFamily="2" charset="-122"/>
                <a:cs typeface="Times New Roman" panose="02020603050405020304" pitchFamily="18" charset="0"/>
              </a:rPr>
              <a:t>.</a:t>
            </a:r>
            <a:br>
              <a:rPr lang="en-US" altLang="zh-CN" b="0" kern="100" dirty="0">
                <a:effectLst/>
                <a:latin typeface="+mj-lt"/>
                <a:ea typeface="宋体" panose="02010600030101010101" pitchFamily="2" charset="-122"/>
                <a:cs typeface="Times New Roman" panose="02020603050405020304" pitchFamily="18" charset="0"/>
              </a:rPr>
            </a:br>
            <a:endParaRPr lang="en-US" altLang="zh-CN" b="0" kern="100" dirty="0">
              <a:effectLst/>
              <a:latin typeface="+mj-lt"/>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0"/>
          </p:nvPr>
        </p:nvSpPr>
        <p:spPr>
          <a:xfrm>
            <a:off x="7388225" y="6488906"/>
            <a:ext cx="1755775" cy="357188"/>
          </a:xfrm>
        </p:spPr>
        <p:txBody>
          <a:bodyPr/>
          <a:lstStyle/>
          <a:p>
            <a:pPr algn="ctr"/>
            <a:fld id="{6ECF057E-9430-444F-93F0-FE493214D2F9}" type="slidenum">
              <a:rPr lang="ja-JP" altLang="en-US" smtClean="0"/>
            </a:fld>
            <a:endParaRPr lang="en-US" altLang="ja-JP"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txBox="1"/>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defPPr>
              <a:defRPr lang="en-US"/>
            </a:defPPr>
            <a:lvl1pPr algn="r" rtl="0" fontAlgn="base">
              <a:lnSpc>
                <a:spcPct val="100000"/>
              </a:lnSpc>
              <a:spcBef>
                <a:spcPct val="0"/>
              </a:spcBef>
              <a:spcAft>
                <a:spcPct val="0"/>
              </a:spcAft>
              <a:buClrTx/>
              <a:defRPr sz="1000" kern="1200">
                <a:solidFill>
                  <a:schemeClr val="tx1"/>
                </a:solidFill>
                <a:latin typeface="+mn-lt"/>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a:lstStyle>
          <a:p>
            <a:fld id="{3C5482B9-D11D-4067-B360-F1AA9B4F5826}" type="slidenum">
              <a:rPr lang="en-US" noProof="1" smtClean="0"/>
            </a:fld>
            <a:endParaRPr lang="en-US" noProof="1"/>
          </a:p>
        </p:txBody>
      </p:sp>
      <p:sp>
        <p:nvSpPr>
          <p:cNvPr id="7" name="SubTitle"/>
          <p:cNvSpPr txBox="1"/>
          <p:nvPr/>
        </p:nvSpPr>
        <p:spPr>
          <a:xfrm>
            <a:off x="519113" y="1951415"/>
            <a:ext cx="5287962" cy="618631"/>
          </a:xfrm>
          <a:prstGeom prst="rect">
            <a:avLst/>
          </a:prstGeom>
          <a:noFill/>
        </p:spPr>
        <p:txBody>
          <a:bodyPr vert="horz" wrap="square" lIns="0" tIns="45720" rIns="0" bIns="45720" rtlCol="0">
            <a:spAutoFit/>
          </a:bodyPr>
          <a:lstStyle/>
          <a:p>
            <a:pPr algn="l">
              <a:spcBef>
                <a:spcPct val="100000"/>
              </a:spcBef>
            </a:pPr>
            <a:r>
              <a:rPr lang="en-US" sz="1800" i="1">
                <a:solidFill>
                  <a:schemeClr val="accent2"/>
                </a:solidFill>
                <a:latin typeface="Arial" panose="020B0604020202020204"/>
              </a:rPr>
              <a:t>“A leading manufacturer of high-purity polysilicon for the global solar PV industry</a:t>
            </a:r>
            <a:r>
              <a:rPr lang="en-US" sz="1800" i="1" dirty="0">
                <a:solidFill>
                  <a:schemeClr val="accent2"/>
                </a:solidFill>
                <a:latin typeface="Arial" panose="020B0604020202020204"/>
              </a:rPr>
              <a:t>”</a:t>
            </a:r>
            <a:endParaRPr lang="en-US" sz="1800" i="1" dirty="0">
              <a:solidFill>
                <a:schemeClr val="accent2"/>
              </a:solidFill>
              <a:latin typeface="Arial" panose="020B0604020202020204"/>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a:solidFill>
                  <a:schemeClr val="tx2"/>
                </a:solidFill>
                <a:latin typeface="Arial" panose="020B0604020202020204" pitchFamily="34" charset="0"/>
                <a:ea typeface="宋体" panose="02010600030101010101" pitchFamily="2" charset="-122"/>
              </a:rPr>
              <a:t>Management Remarks</a:t>
            </a:r>
            <a:endParaRPr lang="en-US" altLang="zh-CN" b="1" dirty="0">
              <a:solidFill>
                <a:schemeClr val="tx2"/>
              </a:solidFill>
              <a:latin typeface="Arial" panose="020B0604020202020204" pitchFamily="34" charset="0"/>
              <a:ea typeface="宋体" panose="02010600030101010101" pitchFamily="2" charset="-122"/>
            </a:endParaRPr>
          </a:p>
        </p:txBody>
      </p:sp>
      <p:sp>
        <p:nvSpPr>
          <p:cNvPr id="6" name="灯片编号占位符 5"/>
          <p:cNvSpPr>
            <a:spLocks noGrp="1"/>
          </p:cNvSpPr>
          <p:nvPr>
            <p:ph type="sldNum" sz="quarter" idx="10"/>
          </p:nvPr>
        </p:nvSpPr>
        <p:spPr>
          <a:xfrm>
            <a:off x="7388225" y="6509454"/>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
        <p:nvSpPr>
          <p:cNvPr id="7" name="文本框 6"/>
          <p:cNvSpPr txBox="1"/>
          <p:nvPr/>
        </p:nvSpPr>
        <p:spPr>
          <a:xfrm>
            <a:off x="251562" y="659130"/>
            <a:ext cx="8419465" cy="5423535"/>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Mr. Xiang Xu, Chairman and CEO of the Company, commented, “</a:t>
            </a:r>
            <a:r>
              <a:rPr lang="en-US" altLang="zh-CN" sz="1100" kern="100" dirty="0">
                <a:effectLst/>
                <a:latin typeface="Arial" panose="020B0604020202020204" pitchFamily="34" charset="0"/>
                <a:ea typeface="宋体" panose="02010600030101010101" pitchFamily="2" charset="-122"/>
                <a:cs typeface="Times New Roman" panose="02020603050405020304" pitchFamily="18" charset="0"/>
              </a:rPr>
              <a:t>In the first quarter of 2025, the solar PV industry continued to face significant challenges. Overcapacity persisted, and polysilicon prices stayed below cash cost levels. Although this caused Daqo New Energy to sustain quarterly operating and net losses, our losses narrowed sequentially and we continued to maintain a strong and healthy balance sheet with no financial debt. As of March 31, 2025, the Company had a cash balance of $792 million, short-term investments of $168 million, bank notes receivables of $63 million, and a fixed term bank deposit balance of $1.1 billion. In total, our quick assets, readily convertible into cash if needed, stood at $2.15 billion, providing us with ample liquidity. With no financial debt, our solid financial position gives us the confidence that we will remain strategically resilient and well positioned to overcome the current market downturn.”</a:t>
            </a:r>
            <a:endParaRPr lang="en-US" altLang="zh-CN" sz="1100" kern="100" dirty="0">
              <a:effectLst/>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endParaRPr lang="en-US" altLang="zh-CN" sz="1100" kern="100" dirty="0">
              <a:effectLst/>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dirty="0">
                <a:effectLst/>
                <a:latin typeface="Arial" panose="020B0604020202020204" pitchFamily="34" charset="0"/>
                <a:ea typeface="宋体" panose="02010600030101010101" pitchFamily="2" charset="-122"/>
                <a:cs typeface="Times New Roman" panose="02020603050405020304" pitchFamily="18" charset="0"/>
              </a:rPr>
              <a:t>“On the operational front, the Company operated at a reduced utilization rate of approximately 33% of our nameplate capacity in response to challenging market conditions and weak selling prices. Total production volume at our two polysilicon facilities for the quarter was 24,810 MT, slightly below our guidance range of 25,000 MT to 28,000 MT. However, sales volume reached 28,008 MT, exceeding production and enabling us to reduce inventory to a healthier level. As a result of lower utilization across our factories, idle-facility related cost for the quarter was approximately $1.58/kg, which was primarily related to non-cash depreciation expenses. Overall, polysilicon unit production cost increased by 11% sequentially to an average of $7.57/kg, primarily due to higher unit depreciation costs as a result of lower production. Our cash cost increased by 5% to $5.31/kg quarter-over-quarter, primarily due to maintenance and facilities related costs during the quarter.”</a:t>
            </a:r>
            <a:endParaRPr lang="en-US" altLang="zh-CN" sz="1100" kern="100" dirty="0">
              <a:effectLst/>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endParaRPr lang="en-US" altLang="zh-CN" sz="1100" kern="100" dirty="0">
              <a:effectLst/>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dirty="0">
                <a:effectLst/>
                <a:latin typeface="Arial" panose="020B0604020202020204" pitchFamily="34" charset="0"/>
                <a:ea typeface="宋体" panose="02010600030101010101" pitchFamily="2" charset="-122"/>
                <a:cs typeface="Times New Roman" panose="02020603050405020304" pitchFamily="18" charset="0"/>
              </a:rPr>
              <a:t>“In light of the current market conditions, we expect our total polysilicon production volume in the second quarter of 2025 to be approximately 25,000 MT to 28,000 MT. As a result, we anticipate our full year 2025 production volume to be in the range of 110,000 MT to 140,000 MT.”</a:t>
            </a:r>
            <a:endParaRPr lang="en-US" altLang="zh-CN" sz="1100" kern="100" dirty="0">
              <a:effectLst/>
              <a:latin typeface="Arial" panose="020B060402020202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a:latin typeface="+mn-lt"/>
              </a:rPr>
              <a:t> </a:t>
            </a:r>
            <a:endParaRPr lang="zh-CN" altLang="zh-CN" sz="1600" dirty="0">
              <a:latin typeface="+mn-lt"/>
            </a:endParaRPr>
          </a:p>
          <a:p>
            <a:pPr algn="l"/>
            <a:endParaRPr lang="zh-CN" altLang="en-US" sz="1600" dirty="0">
              <a:latin typeface="+mn-lt"/>
            </a:endParaRPr>
          </a:p>
        </p:txBody>
      </p:sp>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a:solidFill>
                  <a:schemeClr val="tx2"/>
                </a:solidFill>
                <a:latin typeface="Arial" panose="020B0604020202020204" pitchFamily="34" charset="0"/>
                <a:ea typeface="宋体" panose="02010600030101010101" pitchFamily="2" charset="-122"/>
              </a:rPr>
              <a:t>Management Remarks – Continued</a:t>
            </a:r>
            <a:endParaRPr lang="en-US" altLang="zh-CN" b="1" dirty="0">
              <a:solidFill>
                <a:schemeClr val="tx2"/>
              </a:solidFill>
              <a:latin typeface="Arial" panose="020B0604020202020204" pitchFamily="34" charset="0"/>
              <a:ea typeface="宋体" panose="02010600030101010101" pitchFamily="2" charset="-122"/>
            </a:endParaRPr>
          </a:p>
        </p:txBody>
      </p:sp>
      <p:sp>
        <p:nvSpPr>
          <p:cNvPr id="5" name="文本框 6"/>
          <p:cNvSpPr txBox="1"/>
          <p:nvPr/>
        </p:nvSpPr>
        <p:spPr>
          <a:xfrm>
            <a:off x="251562" y="612384"/>
            <a:ext cx="8419465" cy="5423535"/>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sym typeface="+mn-ea"/>
              </a:rPr>
              <a:t>“</a:t>
            </a:r>
            <a:r>
              <a:rPr lang="en-US" altLang="zh-CN" sz="1100" kern="100" dirty="0">
                <a:latin typeface="Arial" panose="020B0604020202020204" pitchFamily="34" charset="0"/>
                <a:ea typeface="宋体" panose="02010600030101010101" pitchFamily="2" charset="-122"/>
                <a:cs typeface="Times New Roman" panose="02020603050405020304" pitchFamily="18" charset="0"/>
                <a:sym typeface="+mn-ea"/>
              </a:rPr>
              <a:t>During the first quarter, polysilicon producers implemented self-discipline measures to mitigate the impact of irrational competition amid falling prices, resulting in an industry-wide capacity utilization of approximately 50%. According to industry data, domestic polysilicon production volume came in at 105,500 MT in March and below 100,000 MT for both January and February. Consequently, supply in the first quarter fell short of demand, gradually reducing industry inventory levels. On February 9, Chinese authorities introduced a market-based reform policy for new energy on-grid tariffs to promote the high-quality development of the renewable energy sector. All on-grid electricity generated from renewable energy, such as wind and solar power, will be traded through market mechanisms with prices determined by supply and demand. This policy aims to balance grid load more effectively. As mandated in the policy, the cutoff date that distinguishes “new” projects from “existing” projects is May 31, 2025, and new energy projects that commence operations on and after June 1, 2025 will be subject to a provincial-level competitive bidding process. As the fixed-tariff structure for renewable energy electricity transitions to a market-based pricing mechanism, uncertainties around future electricity prices and revenue generation have emerged. In response, project developers and investors are accelerating project completions ahead of the June 1, 2025 deadline in order to secure current policy benefits, which has led to a surge in downstream installations. Fueled by this front-loading, market prices of solar products have trended upward, narrowing losses across the value chain, particularly for end-products. However, given the relatively high level of polysilicon inventory held by wafer manufacturers, price increases have yet to fully materialize in the polysilicon segment. Polysilicon prices remained stable throughout the quarter at approximately RMB 37-42/kg. In the medium to long-term, however, we believe current low prices and market downturn will eventually result in a healthier and more sustainable industry. As ongoing losses, poor profitability, and cash burn force less competitive players to exit the market, we expect overcapacity to be ultimately eliminated, bringing the solar PV industry back to normal improved profitability and healthier margins.”</a:t>
            </a:r>
            <a:endParaRPr lang="en-US" altLang="zh-CN" sz="1100" kern="100" dirty="0">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endParaRPr lang="en-US" altLang="zh-CN" sz="1100" kern="100" dirty="0">
              <a:latin typeface="Arial" panose="020B0604020202020204" pitchFamily="34" charset="0"/>
              <a:ea typeface="宋体" panose="02010600030101010101" pitchFamily="2" charset="-122"/>
              <a:cs typeface="Times New Roman" panose="02020603050405020304" pitchFamily="18" charset="0"/>
            </a:endParaRPr>
          </a:p>
          <a:p>
            <a:pPr algn="just">
              <a:lnSpc>
                <a:spcPct val="150000"/>
              </a:lnSpc>
            </a:pP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a:latin typeface="+mn-lt"/>
              </a:rPr>
              <a:t> </a:t>
            </a:r>
            <a:endParaRPr lang="zh-CN" altLang="zh-CN" sz="1600" dirty="0">
              <a:latin typeface="+mn-lt"/>
            </a:endParaRPr>
          </a:p>
          <a:p>
            <a:pPr algn="l"/>
            <a:endParaRPr lang="zh-CN" altLang="en-US" sz="1600" dirty="0">
              <a:latin typeface="+mn-lt"/>
            </a:endParaRPr>
          </a:p>
        </p:txBody>
      </p:sp>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a:solidFill>
                  <a:schemeClr val="tx2"/>
                </a:solidFill>
                <a:latin typeface="Arial" panose="020B0604020202020204" pitchFamily="34" charset="0"/>
                <a:ea typeface="宋体" panose="02010600030101010101" pitchFamily="2" charset="-122"/>
              </a:rPr>
              <a:t>Management Remarks – Continued (</a:t>
            </a:r>
            <a:r>
              <a:rPr lang="en-US" altLang="zh-CN" b="1" dirty="0">
                <a:solidFill>
                  <a:schemeClr val="tx2"/>
                </a:solidFill>
                <a:latin typeface="Arial" panose="020B0604020202020204" pitchFamily="34" charset="0"/>
                <a:ea typeface="宋体" panose="02010600030101010101" pitchFamily="2" charset="-122"/>
              </a:rPr>
              <a:t>2)</a:t>
            </a:r>
            <a:endParaRPr lang="en-US" altLang="zh-CN" b="1" dirty="0">
              <a:solidFill>
                <a:schemeClr val="tx2"/>
              </a:solidFill>
              <a:latin typeface="Arial" panose="020B0604020202020204" pitchFamily="34" charset="0"/>
              <a:ea typeface="宋体" panose="02010600030101010101" pitchFamily="2" charset="-122"/>
            </a:endParaRPr>
          </a:p>
        </p:txBody>
      </p:sp>
      <p:sp>
        <p:nvSpPr>
          <p:cNvPr id="5" name="文本框 6"/>
          <p:cNvSpPr txBox="1"/>
          <p:nvPr/>
        </p:nvSpPr>
        <p:spPr>
          <a:xfrm>
            <a:off x="337185" y="727075"/>
            <a:ext cx="8419465" cy="2122805"/>
          </a:xfrm>
          <a:prstGeom prst="rect">
            <a:avLst/>
          </a:prstGeom>
          <a:noFill/>
        </p:spPr>
        <p:txBody>
          <a:bodyPr wrap="square">
            <a:spAutoFit/>
          </a:bodyPr>
          <a:lstStyle/>
          <a:p>
            <a:pPr algn="just">
              <a:lnSpc>
                <a:spcPct val="150000"/>
              </a:lnSpc>
            </a:pPr>
            <a:r>
              <a:rPr lang="en-US" altLang="zh-CN" sz="1100" kern="100" dirty="0">
                <a:latin typeface="Arial" panose="020B0604020202020204" pitchFamily="34" charset="0"/>
                <a:ea typeface="宋体" panose="02010600030101010101" pitchFamily="2" charset="-122"/>
                <a:cs typeface="Times New Roman" panose="02020603050405020304" pitchFamily="18" charset="0"/>
              </a:rPr>
              <a:t>“The solar PV industry continued to show promising prospects. China’s new solar PV installations reached 59.71GW in the first quarter, a robust 30.5% year-over-year growth. In the long run, as one of the most cost-effective and sustainable energy sources worldwide, solar power is expected to remain a key driver of the global energy transition and sustainable development.</a:t>
            </a:r>
            <a:r>
              <a:rPr lang="en-US" altLang="en-US" sz="1100" kern="100" dirty="0">
                <a:latin typeface="Arial" panose="020B0604020202020204" pitchFamily="34" charset="0"/>
                <a:ea typeface="宋体" panose="02010600030101010101" pitchFamily="2" charset="-122"/>
                <a:cs typeface="Times New Roman" panose="02020603050405020304" pitchFamily="18" charset="0"/>
              </a:rPr>
              <a:t> </a:t>
            </a:r>
            <a:r>
              <a:rPr lang="en-US" altLang="zh-CN" sz="1100" kern="100" dirty="0">
                <a:latin typeface="Arial" panose="020B0604020202020204" pitchFamily="34" charset="0"/>
                <a:ea typeface="宋体" panose="02010600030101010101" pitchFamily="2" charset="-122"/>
                <a:cs typeface="Times New Roman" panose="02020603050405020304" pitchFamily="18" charset="0"/>
              </a:rPr>
              <a:t>Looking ahead, Daqo New Energy is well positioned to capitalize on the long-term growth in the global solar PV market and strengthen its competitive edge by enhancing its higher-efficiency N-type technology and optimizing its cost structure through digital transformation and AI adoption. As one of the world’s lowest-cost producers with the highest-quality N-type product, a strong balance sheet and no financial debt, we are confident in our ability to weather the current market downturn and emerge as a leader in the industry ready to capture future growth.”</a:t>
            </a:r>
            <a:endParaRPr lang="en-US" altLang="zh-CN" sz="1100" kern="100" dirty="0">
              <a:latin typeface="Arial" panose="020B060402020202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498733" y="5638466"/>
            <a:ext cx="8146534" cy="1183005"/>
          </a:xfrm>
          <a:prstGeom prst="rect">
            <a:avLst/>
          </a:prstGeom>
          <a:noFill/>
        </p:spPr>
        <p:txBody>
          <a:bodyPr vert="horz" wrap="square" lIns="0" tIns="0" rIns="0" bIns="0" rtlCol="0" anchor="t" anchorCtr="0">
            <a:spAutoFit/>
          </a:bodyPr>
          <a:lstStyle/>
          <a:p>
            <a:pPr algn="l">
              <a:buClrTx/>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Notes:</a:t>
            </a:r>
            <a:endPar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a:effectLst/>
                <a:latin typeface="Arial" panose="020B0604020202020204" pitchFamily="34" charset="0"/>
                <a:ea typeface="宋体" panose="02010600030101010101" pitchFamily="2" charset="-122"/>
                <a:cs typeface="Times New Roman" panose="02020603050405020304" pitchFamily="18" charset="0"/>
              </a:rPr>
              <a:t>Production cost and cash cost only refer to production in our polysilicon facilities. Production cost is calculated by the inventoriable costs relating to production of polysilicon divided by the production volume in the period indicated. Cash cost is calculated by the inventoriable costs relating to production of polysilicon excluding depreciation expense, divided by the production volume in the period indicated</a:t>
            </a: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t>
            </a:r>
            <a:endParaRPr lang="en-US" altLang="zh-CN" sz="900" kern="100" dirty="0">
              <a:effectLst/>
              <a:latin typeface="Arial" panose="020B060402020202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a:effectLst/>
                <a:latin typeface="Arial" panose="020B0604020202020204" pitchFamily="34" charset="0"/>
                <a:ea typeface="宋体" panose="02010600030101010101" pitchFamily="2" charset="-122"/>
                <a:cs typeface="Times New Roman" panose="02020603050405020304" pitchFamily="18" charset="0"/>
              </a:rPr>
              <a:t>Daqo New Energy provides EBITDA, EBITDA margins, adjusted net income attributable to Daqo New Energy Corp. shareholders and adjusted earnings per basic ADS on a non-GAAP basis to provide supplemental information regarding its financial performance. For more information on these non-GAAP financial measures, please see the section captioned "Use of Non-GAAP Financial Measures" and the tables captioned "Reconciliation of non-GAAP financial measures to comparable US GAAP measures" set forth at the end of this press release</a:t>
            </a: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t>
            </a:r>
            <a:endParaRPr lang="en-US" altLang="zh-CN" sz="900" kern="100" dirty="0">
              <a:effectLst/>
              <a:latin typeface="Arial" panose="020B060402020202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a:effectLst/>
                <a:latin typeface="Arial" panose="020B0604020202020204" pitchFamily="34" charset="0"/>
                <a:ea typeface="宋体" panose="02010600030101010101" pitchFamily="2" charset="-122"/>
                <a:cs typeface="Times New Roman" panose="02020603050405020304" pitchFamily="18" charset="0"/>
              </a:rPr>
              <a:t>ADS means American Depositary Share. One (1) ADS representing five (5) ordinary shares</a:t>
            </a: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t>
            </a:r>
            <a:endParaRPr lang="en-US" altLang="zh-CN" sz="900" kern="100" dirty="0">
              <a:effectLst/>
              <a:latin typeface="Arial" panose="020B0604020202020204" pitchFamily="34" charset="0"/>
              <a:ea typeface="宋体" panose="02010600030101010101" pitchFamily="2" charset="-122"/>
              <a:cs typeface="Times New Roman" panose="02020603050405020304" pitchFamily="18" charset="0"/>
            </a:endParaRPr>
          </a:p>
        </p:txBody>
      </p:sp>
      <p:sp>
        <p:nvSpPr>
          <p:cNvPr id="6" name="TextBox 5"/>
          <p:cNvSpPr txBox="1"/>
          <p:nvPr/>
        </p:nvSpPr>
        <p:spPr>
          <a:xfrm>
            <a:off x="295271" y="117809"/>
            <a:ext cx="9156700" cy="441960"/>
          </a:xfrm>
          <a:prstGeom prst="rect">
            <a:avLst/>
          </a:prstGeom>
          <a:noFill/>
        </p:spPr>
        <p:txBody>
          <a:bodyPr>
            <a:spAutoFit/>
          </a:bodyPr>
          <a:lstStyle/>
          <a:p>
            <a:pPr algn="l">
              <a:defRPr/>
            </a:pPr>
            <a:r>
              <a:rPr lang="en-US" altLang="zh-CN" sz="2400" b="1" dirty="0">
                <a:solidFill>
                  <a:schemeClr val="tx2"/>
                </a:solidFill>
                <a:latin typeface="Arial" panose="020B0604020202020204" pitchFamily="34" charset="0"/>
                <a:ea typeface="宋体" panose="02010600030101010101" pitchFamily="2" charset="-122"/>
              </a:rPr>
              <a:t>Operational and Financial Highlights in Q1 2025</a:t>
            </a:r>
            <a:endParaRPr lang="en-US" altLang="zh-CN" sz="2400" b="1" dirty="0">
              <a:solidFill>
                <a:schemeClr val="tx2"/>
              </a:solidFill>
              <a:latin typeface="Arial" panose="020B0604020202020204" pitchFamily="34" charset="0"/>
              <a:ea typeface="宋体" panose="02010600030101010101" pitchFamily="2" charset="-122"/>
            </a:endParaRPr>
          </a:p>
        </p:txBody>
      </p:sp>
      <p:sp>
        <p:nvSpPr>
          <p:cNvPr id="2" name="灯片编号占位符 1"/>
          <p:cNvSpPr>
            <a:spLocks noGrp="1"/>
          </p:cNvSpPr>
          <p:nvPr>
            <p:ph type="sldNum" sz="quarter" idx="10"/>
          </p:nvPr>
        </p:nvSpPr>
        <p:spPr>
          <a:xfrm>
            <a:off x="7388225" y="6523741"/>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
        <p:nvSpPr>
          <p:cNvPr id="3" name="TextBox 3" descr="&lt;tags&gt;&lt;tag n=&quot;BulletInfo&quot; v=&quot;Standard&quot; /&gt;&lt;/tags&gt;"/>
          <p:cNvSpPr txBox="1"/>
          <p:nvPr/>
        </p:nvSpPr>
        <p:spPr>
          <a:xfrm>
            <a:off x="295271" y="565843"/>
            <a:ext cx="8635370" cy="5631180"/>
          </a:xfrm>
          <a:prstGeom prst="rect">
            <a:avLst/>
          </a:prstGeom>
          <a:noFill/>
        </p:spPr>
        <p:txBody>
          <a:bodyPr wrap="square" rtlCol="0">
            <a:spAutoFit/>
          </a:bodyPr>
          <a:lstStyle/>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Total cash, short-term investments, bank note receivables and fixed term bank deposit balance was $2.15 billion at the end of Q1 2025, compared to $2.22 billion at the end of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Polysilicon production volume was 24,810 MT in Q1 2025, compared to 34,236 MT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Polysilicon sales volume was 28,008 MT in Q1 2025 compared to 42,191 MT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Polysilicon average total production cost(1) was $7.57/kg in Q1 2025 compared to $6.81/kg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Polysilicon average cash cost(1) was $5.31/kg in Q1 2025, compared to $5.04/kg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Polysilicon average selling price (ASP) was $4.37/kg in Q1 2025, compared to $4.62/kg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Revenue was $123.9 million in Q1 2025, compared to $195.4 million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Gross loss was $81.5 million in Q1 2025, compared to $65.3 million in Q4 2024. Gross margin was -65.8% in Q1 2025, compared to -33.4%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Net loss attributable to </a:t>
            </a:r>
            <a:r>
              <a:rPr lang="en-US" altLang="zh-CN" kern="100" dirty="0" err="1">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latin typeface="Arial" panose="020B0604020202020204" pitchFamily="34" charset="0"/>
                <a:ea typeface="宋体" panose="02010600030101010101" pitchFamily="2" charset="-122"/>
                <a:cs typeface="Times New Roman" panose="02020603050405020304" pitchFamily="18" charset="0"/>
              </a:rPr>
              <a:t> New Energy Corp. shareholders was $71.8 million in Q1 2025, compared to $180.2 million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Loss per basic American Depositary Share (ADS)(3) was $1.07 in Q1 2025, compared to $2.71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Adjusted net loss (non-GAAP)(2) attributable to </a:t>
            </a:r>
            <a:r>
              <a:rPr lang="en-US" altLang="zh-CN" kern="100" dirty="0" err="1">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latin typeface="Arial" panose="020B0604020202020204" pitchFamily="34" charset="0"/>
                <a:ea typeface="宋体" panose="02010600030101010101" pitchFamily="2" charset="-122"/>
                <a:cs typeface="Times New Roman" panose="02020603050405020304" pitchFamily="18" charset="0"/>
              </a:rPr>
              <a:t> New Energy Corp. shareholders was $53.2 million in Q1 2025, compared to $170.6 million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Adjusted loss per basic ADS(3) (non-GAAP)(2) was $0.80 in Q1 2025, compared to $2.56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latin typeface="Arial" panose="020B0604020202020204" pitchFamily="34" charset="0"/>
                <a:ea typeface="宋体" panose="02010600030101010101" pitchFamily="2" charset="-122"/>
                <a:cs typeface="Times New Roman" panose="02020603050405020304" pitchFamily="18" charset="0"/>
              </a:rPr>
              <a:t>EBITDA (non-GAAP)(2) was -$48.4 million in Q1 2025, compared to -$236.5 million in Q4 2024. EBITDA margin (non-GAAP)(2) was -39.1% in Q1 2025, compared to -121.1% in Q4 2024</a:t>
            </a: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marL="171450" indent="-171450" algn="l">
              <a:lnSpc>
                <a:spcPct val="150000"/>
              </a:lnSpc>
              <a:buClrTx/>
              <a:buFont typeface="Arial" panose="020B0604020202020204" pitchFamily="34" charset="0"/>
              <a:buChar char="•"/>
            </a:pPr>
            <a:endParaRPr lang="zh-CN" altLang="zh-CN" kern="100" dirty="0">
              <a:latin typeface="Arial" panose="020B0604020202020204" pitchFamily="34" charset="0"/>
              <a:ea typeface="宋体" panose="02010600030101010101" pitchFamily="2" charset="-122"/>
              <a:cs typeface="Times New Roman" panose="02020603050405020304" pitchFamily="18" charset="0"/>
            </a:endParaRPr>
          </a:p>
          <a:p>
            <a:pPr lvl="0" algn="l">
              <a:lnSpc>
                <a:spcPct val="150000"/>
              </a:lnSpc>
              <a:buClrTx/>
            </a:pP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266700" y="145110"/>
            <a:ext cx="9156700" cy="461665"/>
          </a:xfrm>
          <a:prstGeom prst="rect">
            <a:avLst/>
          </a:prstGeom>
          <a:noFill/>
        </p:spPr>
        <p:txBody>
          <a:bodyPr>
            <a:spAutoFit/>
          </a:bodyPr>
          <a:lstStyle/>
          <a:p>
            <a:pPr algn="l">
              <a:lnSpc>
                <a:spcPct val="100000"/>
              </a:lnSpc>
              <a:buClrTx/>
              <a:defRPr/>
            </a:pPr>
            <a:r>
              <a:rPr lang="en-US" altLang="zh-CN" sz="2400" b="1">
                <a:solidFill>
                  <a:srgbClr val="F47F36"/>
                </a:solidFill>
                <a:latin typeface="Arial" panose="020B0604020202020204" pitchFamily="34" charset="0"/>
                <a:ea typeface="宋体" panose="02010600030101010101" pitchFamily="2" charset="-122"/>
              </a:rPr>
              <a:t>Polysilicon Facilities Update</a:t>
            </a:r>
            <a:endParaRPr lang="en-US" altLang="zh-CN" sz="2400" b="1" dirty="0">
              <a:solidFill>
                <a:srgbClr val="F47F36"/>
              </a:solidFill>
              <a:latin typeface="Arial" panose="020B0604020202020204" pitchFamily="34" charset="0"/>
              <a:ea typeface="宋体" panose="02010600030101010101" pitchFamily="2" charset="-122"/>
            </a:endParaRPr>
          </a:p>
        </p:txBody>
      </p:sp>
      <p:graphicFrame>
        <p:nvGraphicFramePr>
          <p:cNvPr id="5" name="Chart 16" descr="&lt;tags&gt;&lt;tag n=&quot;AppId&quot; v=&quot;1&quot; /&gt;&lt;tag n=&quot;Type&quot; v=&quot;0&quot; /&gt;&lt;tag n=&quot;TimeStamp&quot; v=&quot;2013-09-13 21:15:05&quot; /&gt;&lt;tag n=&quot;File&quot; v=&quot;Worksheet in Markup for DTP_Prestech.pptx&quot; /&gt;&lt;tag n=&quot;Sheet&quot; v=&quot;Chart1&quot; /&gt;&lt;tag n=&quot;Range&quot; v=&quot;&quot; /&gt;&lt;/tags&gt;"/>
          <p:cNvGraphicFramePr>
            <a:graphicFrameLocks noGrp="1"/>
          </p:cNvGraphicFramePr>
          <p:nvPr/>
        </p:nvGraphicFramePr>
        <p:xfrm>
          <a:off x="365597" y="2625213"/>
          <a:ext cx="8612148" cy="4138735"/>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8"/>
          <p:cNvSpPr txBox="1"/>
          <p:nvPr/>
        </p:nvSpPr>
        <p:spPr>
          <a:xfrm>
            <a:off x="377371" y="1058065"/>
            <a:ext cx="3995928" cy="1476375"/>
          </a:xfrm>
          <a:prstGeom prst="rect">
            <a:avLst/>
          </a:prstGeom>
          <a:noFill/>
        </p:spPr>
        <p:txBody>
          <a:bodyPr wrap="square" lIns="45720" rIns="45720" numCol="1" rtlCol="0">
            <a:spAutoFit/>
          </a:bodyPr>
          <a:lstStyle/>
          <a:p>
            <a:pPr marL="171450" indent="-171450" algn="l">
              <a:lnSpc>
                <a:spcPct val="150000"/>
              </a:lnSpc>
              <a:buClr>
                <a:srgbClr val="1F497D"/>
              </a:buClr>
              <a:buFont typeface="Wingdings" panose="05000000000000000000" pitchFamily="2" charset="2"/>
              <a:buChar char="§"/>
              <a:defRPr/>
            </a:pPr>
            <a:r>
              <a:rPr lang="en-US" altLang="zh-CN">
                <a:latin typeface="+mn-lt"/>
              </a:rPr>
              <a:t>Q</a:t>
            </a:r>
            <a:r>
              <a:rPr lang="en-US" altLang="zh-CN" sz="1200">
                <a:latin typeface="+mn-lt"/>
              </a:rPr>
              <a:t>uarterly </a:t>
            </a:r>
            <a:r>
              <a:rPr lang="en-US" altLang="zh-CN">
                <a:latin typeface="+mn-lt"/>
              </a:rPr>
              <a:t>production volume: 24,810 MT</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a:latin typeface="+mn-lt"/>
              </a:rPr>
              <a:t>Sales volume: 28,008 MT</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a:latin typeface="+mn-lt"/>
              </a:rPr>
              <a:t>Average selling prices: </a:t>
            </a:r>
            <a:r>
              <a:rPr lang="en-US" altLang="zh-CN">
                <a:latin typeface="+mn-lt"/>
                <a:sym typeface="+mn-ea"/>
              </a:rPr>
              <a:t>$</a:t>
            </a:r>
            <a:r>
              <a:rPr lang="en-US" altLang="zh-CN" dirty="0">
                <a:latin typeface="+mn-lt"/>
                <a:sym typeface="+mn-ea"/>
              </a:rPr>
              <a:t>4.37/kg</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a:latin typeface="+mn-lt"/>
              </a:rPr>
              <a:t>Average total production cost: </a:t>
            </a:r>
            <a:r>
              <a:rPr lang="en-US" altLang="zh-CN">
                <a:latin typeface="+mn-lt"/>
              </a:rPr>
              <a:t>$</a:t>
            </a:r>
            <a:r>
              <a:rPr lang="en-US" altLang="zh-CN" dirty="0">
                <a:latin typeface="+mn-lt"/>
              </a:rPr>
              <a:t>7.57</a:t>
            </a:r>
            <a:r>
              <a:rPr lang="en-US" altLang="zh-CN">
                <a:latin typeface="+mn-lt"/>
              </a:rPr>
              <a:t>/</a:t>
            </a:r>
            <a:r>
              <a:rPr lang="en-US" altLang="zh-CN" sz="1200">
                <a:latin typeface="+mn-lt"/>
              </a:rPr>
              <a:t>kg</a:t>
            </a:r>
            <a:r>
              <a:rPr lang="en-US" altLang="zh-CN" sz="1200" baseline="30000">
                <a:latin typeface="+mn-lt"/>
              </a:rPr>
              <a:t> </a:t>
            </a:r>
            <a:endParaRPr lang="en-US" altLang="zh-CN" sz="1200"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a:latin typeface="+mn-lt"/>
              </a:rPr>
              <a:t>Average cash cost: </a:t>
            </a:r>
            <a:r>
              <a:rPr lang="en-US" altLang="zh-CN">
                <a:latin typeface="+mn-lt"/>
              </a:rPr>
              <a:t>$</a:t>
            </a:r>
            <a:r>
              <a:rPr lang="en-US" altLang="zh-CN" dirty="0">
                <a:latin typeface="+mn-lt"/>
              </a:rPr>
              <a:t>5.31</a:t>
            </a:r>
            <a:r>
              <a:rPr lang="en-US" altLang="zh-CN">
                <a:latin typeface="+mn-lt"/>
              </a:rPr>
              <a:t>/</a:t>
            </a:r>
            <a:r>
              <a:rPr lang="en-US" altLang="zh-CN" sz="1200">
                <a:latin typeface="+mn-lt"/>
              </a:rPr>
              <a:t>kg</a:t>
            </a:r>
            <a:r>
              <a:rPr lang="en-US" altLang="zh-CN" sz="1200" baseline="30000">
                <a:latin typeface="+mn-lt"/>
              </a:rPr>
              <a:t> </a:t>
            </a:r>
            <a:endParaRPr lang="en-US" altLang="zh-CN" sz="1200" baseline="30000" dirty="0">
              <a:latin typeface="+mn-lt"/>
            </a:endParaRPr>
          </a:p>
        </p:txBody>
      </p:sp>
      <p:sp>
        <p:nvSpPr>
          <p:cNvPr id="7"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65721" y="2685255"/>
            <a:ext cx="8212557"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a:solidFill>
                  <a:srgbClr val="285293"/>
                </a:solidFill>
                <a:latin typeface="+mn-lt"/>
                <a:ea typeface="MS PGothic" panose="020B0600070205080204" pitchFamily="34" charset="-128"/>
              </a:rPr>
              <a:t>Polysilicon N</a:t>
            </a:r>
            <a:r>
              <a:rPr lang="en-US" altLang="zh-CN" sz="1400" b="1">
                <a:solidFill>
                  <a:srgbClr val="285293"/>
                </a:solidFill>
                <a:latin typeface="+mn-lt"/>
                <a:ea typeface="MS PGothic" panose="020B0600070205080204" pitchFamily="34" charset="-128"/>
              </a:rPr>
              <a:t>ameplate</a:t>
            </a:r>
            <a:r>
              <a:rPr lang="en-US" altLang="ja-JP" sz="1400" b="1">
                <a:solidFill>
                  <a:srgbClr val="285293"/>
                </a:solidFill>
                <a:latin typeface="+mn-lt"/>
                <a:ea typeface="MS PGothic" panose="020B0600070205080204" pitchFamily="34" charset="-128"/>
              </a:rPr>
              <a:t> Capacity in Daqo’s Facilities (</a:t>
            </a:r>
            <a:r>
              <a:rPr lang="en-US" altLang="ja-JP" sz="1400" b="1" dirty="0">
                <a:solidFill>
                  <a:srgbClr val="285293"/>
                </a:solidFill>
                <a:latin typeface="+mn-lt"/>
                <a:ea typeface="MS PGothic" panose="020B0600070205080204" pitchFamily="34" charset="-128"/>
              </a:rPr>
              <a:t>MT)</a:t>
            </a:r>
            <a:endParaRPr lang="en-US" altLang="ja-JP" sz="1400" b="1" dirty="0">
              <a:solidFill>
                <a:srgbClr val="285293"/>
              </a:solidFill>
              <a:latin typeface="+mn-lt"/>
              <a:ea typeface="MS PGothic" panose="020B0600070205080204" pitchFamily="34" charset="-128"/>
            </a:endParaRPr>
          </a:p>
        </p:txBody>
      </p:sp>
      <p:sp>
        <p:nvSpPr>
          <p:cNvPr id="8" name="TextBox 9"/>
          <p:cNvSpPr txBox="1"/>
          <p:nvPr/>
        </p:nvSpPr>
        <p:spPr>
          <a:xfrm>
            <a:off x="4794834" y="1058065"/>
            <a:ext cx="4046729" cy="1198880"/>
          </a:xfrm>
          <a:prstGeom prst="rect">
            <a:avLst/>
          </a:prstGeom>
          <a:noFill/>
        </p:spPr>
        <p:txBody>
          <a:bodyPr wrap="square" lIns="45720" rIns="45720" rtlCol="0">
            <a:spAutoFit/>
          </a:bodyPr>
          <a:lstStyle/>
          <a:p>
            <a:pPr marL="171450" indent="-171450" algn="l">
              <a:lnSpc>
                <a:spcPct val="150000"/>
              </a:lnSpc>
              <a:buClr>
                <a:srgbClr val="1F497D"/>
              </a:buClr>
              <a:buFont typeface="Wingdings" panose="05000000000000000000" pitchFamily="2" charset="2"/>
              <a:buChar char="§"/>
              <a:defRPr/>
            </a:pPr>
            <a:r>
              <a:rPr lang="en-US" altLang="zh-CN">
                <a:latin typeface="+mn-lt"/>
              </a:rPr>
              <a:t>Expected production volume in Q2 2025</a:t>
            </a:r>
            <a:r>
              <a:rPr lang="en-US" altLang="zh-CN" dirty="0">
                <a:latin typeface="+mn-lt"/>
              </a:rPr>
              <a:t>:</a:t>
            </a:r>
            <a:endParaRPr lang="en-US" altLang="zh-CN" dirty="0">
              <a:latin typeface="+mn-lt"/>
            </a:endParaRPr>
          </a:p>
          <a:p>
            <a:pPr algn="l">
              <a:lnSpc>
                <a:spcPct val="150000"/>
              </a:lnSpc>
              <a:buClr>
                <a:srgbClr val="1F497D"/>
              </a:buClr>
              <a:defRPr/>
            </a:pPr>
            <a:r>
              <a:rPr lang="en-US" altLang="zh-CN">
                <a:latin typeface="+mn-lt"/>
              </a:rPr>
              <a:t>    25,000 ~ 28,000 MT</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a:latin typeface="+mn-lt"/>
              </a:rPr>
              <a:t>Expected production volume in the full year of 2025</a:t>
            </a:r>
            <a:r>
              <a:rPr lang="en-US" altLang="zh-CN" dirty="0">
                <a:latin typeface="+mn-lt"/>
              </a:rPr>
              <a:t>:</a:t>
            </a:r>
            <a:endParaRPr lang="en-US" altLang="zh-CN" dirty="0">
              <a:latin typeface="+mn-lt"/>
            </a:endParaRPr>
          </a:p>
          <a:p>
            <a:pPr algn="l">
              <a:lnSpc>
                <a:spcPct val="150000"/>
              </a:lnSpc>
              <a:buClr>
                <a:srgbClr val="1F497D"/>
              </a:buClr>
              <a:defRPr/>
            </a:pPr>
            <a:r>
              <a:rPr lang="en-US" altLang="zh-CN">
                <a:latin typeface="+mn-lt"/>
              </a:rPr>
              <a:t>   </a:t>
            </a:r>
            <a:r>
              <a:rPr lang="en-US" altLang="zh-CN">
                <a:latin typeface="+mn-lt"/>
              </a:rPr>
              <a:t>110,000 ~ 140,000 MT</a:t>
            </a:r>
            <a:endParaRPr lang="en-US" altLang="zh-CN" dirty="0">
              <a:latin typeface="+mn-lt"/>
            </a:endParaRPr>
          </a:p>
        </p:txBody>
      </p:sp>
      <p:sp>
        <p:nvSpPr>
          <p:cNvPr id="9"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2124511" y="6460115"/>
            <a:ext cx="4497575" cy="146194"/>
          </a:xfrm>
          <a:prstGeom prst="rect">
            <a:avLst/>
          </a:prstGeom>
          <a:noFill/>
        </p:spPr>
        <p:txBody>
          <a:bodyPr vert="horz" wrap="square" lIns="0" tIns="0" rIns="0" bIns="0" rtlCol="0" anchor="t" anchorCtr="0">
            <a:spAutoFit/>
          </a:bodyPr>
          <a:lstStyle/>
          <a:p>
            <a:pPr marL="342900" indent="-342900" algn="ctr" fontAlgn="auto">
              <a:lnSpc>
                <a:spcPct val="95000"/>
              </a:lnSpc>
              <a:spcBef>
                <a:spcPts val="0"/>
              </a:spcBef>
              <a:spcAft>
                <a:spcPts val="0"/>
              </a:spcAft>
              <a:tabLst>
                <a:tab pos="358775" algn="l"/>
              </a:tabLst>
              <a:defRPr/>
            </a:pPr>
            <a:r>
              <a:rPr lang="en-GB" sz="1000" b="1">
                <a:latin typeface="Arial" panose="020B0604020202020204"/>
                <a:ea typeface="+mn-ea"/>
              </a:rPr>
              <a:t>Fully ramped up production date</a:t>
            </a:r>
            <a:endParaRPr lang="en-GB" sz="1000" b="1" dirty="0">
              <a:latin typeface="Arial" panose="020B0604020202020204"/>
              <a:ea typeface="+mn-ea"/>
            </a:endParaRPr>
          </a:p>
        </p:txBody>
      </p:sp>
      <p:sp>
        <p:nvSpPr>
          <p:cNvPr id="1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794238"/>
            <a:ext cx="3994150" cy="229870"/>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a:solidFill>
                  <a:srgbClr val="285293"/>
                </a:solidFill>
                <a:latin typeface="+mn-lt"/>
                <a:ea typeface="MS PGothic" panose="020B0600070205080204" pitchFamily="34" charset="-128"/>
              </a:rPr>
              <a:t>Q1 2025 </a:t>
            </a:r>
            <a:r>
              <a:rPr lang="en-US" altLang="zh-CN" sz="1400" b="1">
                <a:solidFill>
                  <a:srgbClr val="285293"/>
                </a:solidFill>
                <a:latin typeface="+mn-lt"/>
                <a:ea typeface="MS PGothic" panose="020B0600070205080204" pitchFamily="34" charset="-128"/>
              </a:rPr>
              <a:t>K</a:t>
            </a:r>
            <a:r>
              <a:rPr lang="en-US" altLang="ja-JP" sz="1400" b="1">
                <a:solidFill>
                  <a:srgbClr val="285293"/>
                </a:solidFill>
                <a:latin typeface="+mn-lt"/>
                <a:ea typeface="MS PGothic" panose="020B0600070205080204" pitchFamily="34" charset="-128"/>
              </a:rPr>
              <a:t>ey Figures </a:t>
            </a:r>
            <a:endParaRPr lang="en-US" altLang="ja-JP" sz="1400" b="1" dirty="0">
              <a:solidFill>
                <a:srgbClr val="285293"/>
              </a:solidFill>
              <a:latin typeface="+mn-lt"/>
              <a:ea typeface="MS PGothic" panose="020B0600070205080204" pitchFamily="34" charset="-128"/>
            </a:endParaRPr>
          </a:p>
        </p:txBody>
      </p:sp>
      <p:sp>
        <p:nvSpPr>
          <p:cNvPr id="12"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777921" y="793789"/>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Outlook</a:t>
            </a:r>
            <a:endParaRPr lang="en-US" altLang="ja-JP" sz="1400" b="1" dirty="0">
              <a:solidFill>
                <a:srgbClr val="285293"/>
              </a:solidFill>
              <a:latin typeface="+mn-lt"/>
              <a:ea typeface="MS PGothic" panose="020B0600070205080204" pitchFamily="34" charset="-128"/>
            </a:endParaRPr>
          </a:p>
        </p:txBody>
      </p:sp>
      <p:sp>
        <p:nvSpPr>
          <p:cNvPr id="2" name="灯片编号占位符 1"/>
          <p:cNvSpPr>
            <a:spLocks noGrp="1"/>
          </p:cNvSpPr>
          <p:nvPr>
            <p:ph type="sldNum" sz="quarter" idx="10"/>
          </p:nvPr>
        </p:nvSpPr>
        <p:spPr>
          <a:xfrm>
            <a:off x="7388225" y="6500812"/>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p:cNvSpPr txBox="1"/>
          <p:nvPr/>
        </p:nvSpPr>
        <p:spPr>
          <a:xfrm>
            <a:off x="228600" y="148601"/>
            <a:ext cx="9156700" cy="443198"/>
          </a:xfrm>
          <a:prstGeom prst="rect">
            <a:avLst/>
          </a:prstGeom>
          <a:noFill/>
        </p:spPr>
        <p:txBody>
          <a:bodyPr>
            <a:spAutoFit/>
          </a:bodyPr>
          <a:lstStyle/>
          <a:p>
            <a:pPr algn="l">
              <a:defRPr/>
            </a:pPr>
            <a:r>
              <a:rPr lang="en-US" altLang="zh-CN" sz="2400" b="1">
                <a:solidFill>
                  <a:srgbClr val="F47F36"/>
                </a:solidFill>
                <a:latin typeface="Arial" panose="020B0604020202020204" pitchFamily="34" charset="0"/>
                <a:ea typeface="宋体" panose="02010600030101010101" pitchFamily="2" charset="-122"/>
              </a:rPr>
              <a:t>Polysilicon Manufacturing Overview</a:t>
            </a:r>
            <a:endParaRPr lang="en-US" altLang="zh-CN" sz="2400" b="1" dirty="0">
              <a:solidFill>
                <a:srgbClr val="F47F36"/>
              </a:solidFill>
              <a:latin typeface="Arial" panose="020B0604020202020204" pitchFamily="34" charset="0"/>
              <a:ea typeface="宋体" panose="02010600030101010101" pitchFamily="2" charset="-122"/>
            </a:endParaRPr>
          </a:p>
        </p:txBody>
      </p:sp>
      <p:sp>
        <p:nvSpPr>
          <p:cNvPr id="8"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59145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a:solidFill>
                  <a:srgbClr val="285293"/>
                </a:solidFill>
                <a:latin typeface="+mn-lt"/>
                <a:ea typeface="MS PGothic" panose="020B0600070205080204" pitchFamily="34" charset="-128"/>
              </a:rPr>
              <a:t>Production Volume (</a:t>
            </a:r>
            <a:r>
              <a:rPr lang="en-US" altLang="ja-JP" sz="1400" b="1" dirty="0">
                <a:solidFill>
                  <a:srgbClr val="285293"/>
                </a:solidFill>
                <a:latin typeface="+mn-lt"/>
                <a:ea typeface="MS PGothic" panose="020B0600070205080204" pitchFamily="34" charset="-128"/>
              </a:rPr>
              <a:t>MT)</a:t>
            </a:r>
            <a:endParaRPr lang="en-US" altLang="ja-JP" sz="1400" b="1" dirty="0">
              <a:solidFill>
                <a:srgbClr val="285293"/>
              </a:solidFill>
              <a:latin typeface="+mn-lt"/>
              <a:ea typeface="MS PGothic" panose="020B0600070205080204" pitchFamily="34" charset="-128"/>
            </a:endParaRPr>
          </a:p>
        </p:txBody>
      </p:sp>
      <p:sp>
        <p:nvSpPr>
          <p:cNvPr id="9"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381000" y="375376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a:solidFill>
                  <a:srgbClr val="285293"/>
                </a:solidFill>
                <a:latin typeface="+mn-lt"/>
                <a:ea typeface="MS PGothic" panose="020B0600070205080204" pitchFamily="34" charset="-128"/>
              </a:rPr>
              <a:t>Cash </a:t>
            </a:r>
            <a:r>
              <a:rPr lang="en-US" altLang="zh-CN" sz="1400" b="1">
                <a:solidFill>
                  <a:srgbClr val="285293"/>
                </a:solidFill>
                <a:latin typeface="+mn-lt"/>
                <a:ea typeface="MS PGothic" panose="020B0600070205080204" pitchFamily="34" charset="-128"/>
              </a:rPr>
              <a:t>C</a:t>
            </a:r>
            <a:r>
              <a:rPr lang="en-US" altLang="ja-JP" sz="1400" b="1">
                <a:solidFill>
                  <a:srgbClr val="285293"/>
                </a:solidFill>
                <a:latin typeface="+mn-lt"/>
                <a:ea typeface="MS PGothic" panose="020B0600070205080204" pitchFamily="34" charset="-128"/>
              </a:rPr>
              <a:t>ost and Depreciation ($/</a:t>
            </a:r>
            <a:r>
              <a:rPr lang="en-US" altLang="ja-JP" sz="1400" b="1" dirty="0">
                <a:solidFill>
                  <a:srgbClr val="285293"/>
                </a:solidFill>
                <a:latin typeface="+mn-lt"/>
                <a:ea typeface="MS PGothic" panose="020B0600070205080204" pitchFamily="34" charset="-128"/>
              </a:rPr>
              <a:t>kg)*</a:t>
            </a:r>
            <a:endParaRPr lang="en-US" altLang="ja-JP" sz="1400" b="1" dirty="0">
              <a:solidFill>
                <a:srgbClr val="285293"/>
              </a:solidFill>
              <a:latin typeface="+mn-lt"/>
              <a:ea typeface="MS PGothic" panose="020B0600070205080204" pitchFamily="34" charset="-128"/>
            </a:endParaRPr>
          </a:p>
        </p:txBody>
      </p:sp>
      <p:sp>
        <p:nvSpPr>
          <p:cNvPr id="2" name="灯片编号占位符 1"/>
          <p:cNvSpPr>
            <a:spLocks noGrp="1"/>
          </p:cNvSpPr>
          <p:nvPr>
            <p:ph type="sldNum" sz="quarter" idx="10"/>
          </p:nvPr>
        </p:nvSpPr>
        <p:spPr>
          <a:xfrm>
            <a:off x="7388225" y="6493579"/>
            <a:ext cx="1755775" cy="357188"/>
          </a:xfrm>
        </p:spPr>
        <p:txBody>
          <a:bodyPr/>
          <a:lstStyle/>
          <a:p>
            <a:pPr algn="ctr"/>
            <a:r>
              <a:rPr lang="ja-JP" altLang="en-US">
                <a:solidFill>
                  <a:srgbClr val="7F7F7F"/>
                </a:solidFill>
              </a:rPr>
              <a:t> </a:t>
            </a:r>
            <a:fld id="{A5DADB4F-EA0A-4547-B6A7-8EB340355706}" type="slidenum">
              <a:rPr lang="ja-JP" altLang="en-US" smtClean="0">
                <a:solidFill>
                  <a:srgbClr val="7F7F7F"/>
                </a:solidFill>
              </a:rPr>
            </a:fld>
            <a:endParaRPr lang="en-US" altLang="ja-JP" dirty="0">
              <a:solidFill>
                <a:srgbClr val="7F7F7F"/>
              </a:solidFill>
            </a:endParaRPr>
          </a:p>
        </p:txBody>
      </p:sp>
      <p:graphicFrame>
        <p:nvGraphicFramePr>
          <p:cNvPr id="5" name="Chart 2"/>
          <p:cNvGraphicFramePr/>
          <p:nvPr/>
        </p:nvGraphicFramePr>
        <p:xfrm>
          <a:off x="223800" y="3828245"/>
          <a:ext cx="8539200" cy="3031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Chart 1"/>
          <p:cNvGraphicFramePr/>
          <p:nvPr/>
        </p:nvGraphicFramePr>
        <p:xfrm>
          <a:off x="223520" y="861060"/>
          <a:ext cx="8539480" cy="2921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5" descr="&lt;tags&gt;&lt;tag n=&quot;Top&quot; v=&quot;32.37504&quot; /&gt;&lt;tag n=&quot;Left&quot; v=&quot;29.62504&quot; /&gt;&lt;tag n=&quot;Height&quot; v=&quot;27.37496&quot; /&gt;&lt;tag n=&quot;Width&quot; v=&quot;684.3749&quot; /&gt;&lt;/tags&gt;"/>
          <p:cNvSpPr>
            <a:spLocks noGrp="1" noChangeArrowheads="1"/>
          </p:cNvSpPr>
          <p:nvPr>
            <p:ph type="title"/>
          </p:nvPr>
        </p:nvSpPr>
        <p:spPr>
          <a:xfrm>
            <a:off x="449263" y="190500"/>
            <a:ext cx="7581824" cy="350865"/>
          </a:xfrm>
        </p:spPr>
        <p:txBody>
          <a:bodyPr/>
          <a:lstStyle/>
          <a:p>
            <a:r>
              <a:rPr lang="en-US" altLang="zh-CN" b="1">
                <a:solidFill>
                  <a:srgbClr val="F47F36"/>
                </a:solidFill>
              </a:rPr>
              <a:t>Quarterly Polysilicon </a:t>
            </a:r>
            <a:r>
              <a:rPr lang="en-US" altLang="zh-CN">
                <a:solidFill>
                  <a:srgbClr val="F47F36"/>
                </a:solidFill>
              </a:rPr>
              <a:t>Sales Volume and ASPs</a:t>
            </a:r>
            <a:endParaRPr lang="en-US" altLang="zh-CN" dirty="0">
              <a:solidFill>
                <a:srgbClr val="F47F36"/>
              </a:solidFill>
            </a:endParaRPr>
          </a:p>
        </p:txBody>
      </p:sp>
      <p:sp>
        <p:nvSpPr>
          <p:cNvPr id="6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818157"/>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a:solidFill>
                  <a:srgbClr val="285293"/>
                </a:solidFill>
                <a:latin typeface="Arial" panose="020B0604020202020204"/>
                <a:ea typeface="+mj-ea"/>
                <a:cs typeface="Arial" panose="020B0604020202020204" pitchFamily="34" charset="0"/>
              </a:rPr>
              <a:t>Polysilicon External Sales Volume</a:t>
            </a:r>
            <a:endParaRPr lang="en-US" altLang="ja-JP" sz="1400" b="1" dirty="0">
              <a:solidFill>
                <a:srgbClr val="285293"/>
              </a:solidFill>
              <a:latin typeface="Arial" panose="020B0604020202020204"/>
              <a:ea typeface="+mj-ea"/>
              <a:cs typeface="Arial" panose="020B0604020202020204" pitchFamily="34" charset="0"/>
            </a:endParaRPr>
          </a:p>
        </p:txBody>
      </p:sp>
      <p:sp>
        <p:nvSpPr>
          <p:cNvPr id="11" name="矩形 74"/>
          <p:cNvSpPr/>
          <p:nvPr/>
        </p:nvSpPr>
        <p:spPr bwMode="auto">
          <a:xfrm>
            <a:off x="3700235" y="2138708"/>
            <a:ext cx="1088136" cy="656567"/>
          </a:xfrm>
          <a:prstGeom prst="rect">
            <a:avLst/>
          </a:prstGeom>
          <a:noFill/>
          <a:ln w="6350" cap="flat" cmpd="sng" algn="ctr">
            <a:noFill/>
            <a:prstDash val="solid"/>
            <a:round/>
            <a:headEnd type="none" w="med" len="med"/>
            <a:tailEnd type="none" w="med" len="med"/>
          </a:ln>
          <a:effectLst/>
        </p:spPr>
        <p:txBody>
          <a:bodyPr vert="horz" wrap="square" lIns="46800" tIns="64800" rIns="46800" bIns="64800" numCol="1" rtlCol="0" anchor="ctr" anchorCtr="0" compatLnSpc="1"/>
          <a:lstStyle/>
          <a:p>
            <a:endParaRPr lang="en-US" altLang="zh-CN" sz="1000" b="1" dirty="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fld>
            <a:endParaRPr lang="en-US" noProof="1"/>
          </a:p>
        </p:txBody>
      </p:sp>
      <p:sp>
        <p:nvSpPr>
          <p:cNvPr id="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3926727"/>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a:solidFill>
                  <a:srgbClr val="285293"/>
                </a:solidFill>
                <a:latin typeface="Arial" panose="020B0604020202020204"/>
                <a:ea typeface="+mj-ea"/>
                <a:cs typeface="Arial" panose="020B0604020202020204" pitchFamily="34" charset="0"/>
              </a:rPr>
              <a:t>Polysilicon ASPs</a:t>
            </a:r>
            <a:endParaRPr lang="en-US" altLang="ja-JP" sz="1400" b="1" dirty="0">
              <a:solidFill>
                <a:srgbClr val="285293"/>
              </a:solidFill>
              <a:latin typeface="Arial" panose="020B0604020202020204"/>
              <a:ea typeface="+mj-ea"/>
              <a:cs typeface="Arial" panose="020B0604020202020204" pitchFamily="34" charset="0"/>
            </a:endParaRPr>
          </a:p>
        </p:txBody>
      </p:sp>
      <p:graphicFrame>
        <p:nvGraphicFramePr>
          <p:cNvPr id="6" name="Chart 1"/>
          <p:cNvGraphicFramePr/>
          <p:nvPr/>
        </p:nvGraphicFramePr>
        <p:xfrm>
          <a:off x="361950" y="1048385"/>
          <a:ext cx="8420100" cy="272097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Chart 2"/>
          <p:cNvGraphicFramePr/>
          <p:nvPr/>
        </p:nvGraphicFramePr>
        <p:xfrm>
          <a:off x="369000" y="4192894"/>
          <a:ext cx="8413200" cy="265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9263" y="190500"/>
            <a:ext cx="8247888" cy="350865"/>
          </a:xfrm>
        </p:spPr>
        <p:txBody>
          <a:bodyPr/>
          <a:lstStyle/>
          <a:p>
            <a:r>
              <a:rPr lang="en-US"/>
              <a:t>Income Statement Summary</a:t>
            </a:r>
            <a:endParaRPr lang="en-US" dirty="0"/>
          </a:p>
        </p:txBody>
      </p:sp>
      <p:graphicFrame>
        <p:nvGraphicFramePr>
          <p:cNvPr id="60" name="表格 6"/>
          <p:cNvGraphicFramePr>
            <a:graphicFrameLocks noGrp="1"/>
          </p:cNvGraphicFramePr>
          <p:nvPr>
            <p:custDataLst>
              <p:tags r:id="rId1"/>
            </p:custDataLst>
          </p:nvPr>
        </p:nvGraphicFramePr>
        <p:xfrm>
          <a:off x="541961" y="879938"/>
          <a:ext cx="7724151" cy="5264365"/>
        </p:xfrm>
        <a:graphic>
          <a:graphicData uri="http://schemas.openxmlformats.org/drawingml/2006/table">
            <a:tbl>
              <a:tblPr firstRow="1" bandRow="1">
                <a:tableStyleId>{5C22544A-7EE6-4342-B048-85BDC9FD1C3A}</a:tableStyleId>
              </a:tblPr>
              <a:tblGrid>
                <a:gridCol w="3511936"/>
                <a:gridCol w="1426582"/>
                <a:gridCol w="1443465"/>
                <a:gridCol w="1342168"/>
              </a:tblGrid>
              <a:tr h="32915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a:solidFill>
                            <a:schemeClr val="tx1"/>
                          </a:solidFill>
                          <a:latin typeface="+mn-lt"/>
                        </a:rPr>
                        <a:t>($ in millions, unless otherwise  stated</a:t>
                      </a:r>
                      <a:r>
                        <a:rPr lang="en-US" altLang="zh-CN" sz="1200" b="0" dirty="0">
                          <a:solidFill>
                            <a:schemeClr val="tx1"/>
                          </a:solidFill>
                          <a:latin typeface="+mn-lt"/>
                        </a:rPr>
                        <a:t>)</a:t>
                      </a:r>
                      <a:endParaRPr lang="zh-CN" altLang="en-US" sz="1200" b="0" dirty="0">
                        <a:solidFill>
                          <a:schemeClr val="tx1"/>
                        </a:solidFill>
                        <a:latin typeface="Arial" panose="020B0604020202020204" pitchFamily="34" charset="0"/>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a:solidFill>
                            <a:schemeClr val="tx2"/>
                          </a:solidFill>
                        </a:rPr>
                        <a:t>Q1 2025</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a:solidFill>
                            <a:schemeClr val="tx2"/>
                          </a:solidFill>
                        </a:rPr>
                        <a:t>Q4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a:solidFill>
                            <a:schemeClr val="tx2"/>
                          </a:solidFill>
                        </a:rPr>
                        <a:t>Q1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296237">
                <a:tc>
                  <a:txBody>
                    <a:bodyPr/>
                    <a:lstStyle/>
                    <a:p>
                      <a:r>
                        <a:rPr lang="en-US" altLang="zh-CN" sz="1200" b="1" kern="1200" baseline="0" dirty="0">
                          <a:solidFill>
                            <a:schemeClr val="dk1"/>
                          </a:solidFill>
                          <a:latin typeface="+mj-lt"/>
                          <a:ea typeface="+mn-ea"/>
                          <a:cs typeface="+mn-cs"/>
                        </a:rPr>
                        <a:t>Revenues</a:t>
                      </a:r>
                      <a:endParaRPr lang="zh-CN" altLang="en-US" sz="1200" b="1" dirty="0">
                        <a:latin typeface="+mj-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123.9</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195.4</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415.3</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r>
                        <a:rPr lang="en-US" altLang="zh-CN" sz="1200">
                          <a:latin typeface="+mj-lt"/>
                        </a:rPr>
                        <a:t>Gross (</a:t>
                      </a:r>
                      <a:r>
                        <a:rPr lang="en-US" altLang="zh-CN" sz="1200" dirty="0">
                          <a:latin typeface="+mj-lt"/>
                        </a:rPr>
                        <a:t>loss)/profit</a:t>
                      </a:r>
                      <a:endParaRPr lang="zh-CN" altLang="en-US" sz="12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(81.5)</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(65.3)</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72.1</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r>
                        <a:rPr lang="en-US" altLang="zh-CN" sz="1200" b="1" kern="1200" baseline="0">
                          <a:solidFill>
                            <a:schemeClr val="dk1"/>
                          </a:solidFill>
                          <a:latin typeface="+mj-lt"/>
                          <a:ea typeface="+mn-ea"/>
                          <a:cs typeface="+mn-cs"/>
                        </a:rPr>
                        <a:t>Gross margin</a:t>
                      </a:r>
                      <a:endParaRPr lang="zh-CN" altLang="en-US" sz="1200" b="1"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(65.8)%</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(33.4)%</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17.4%</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r>
                        <a:rPr lang="en-US" altLang="zh-CN" sz="1200" kern="1200" baseline="0" dirty="0">
                          <a:solidFill>
                            <a:schemeClr val="dk1"/>
                          </a:solidFill>
                          <a:latin typeface="+mj-lt"/>
                          <a:ea typeface="+mn-ea"/>
                          <a:cs typeface="+mn-cs"/>
                        </a:rPr>
                        <a:t>SG&amp;A</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(35.1)</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(29.4)</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(38.4)</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5200">
                <a:tc>
                  <a:txBody>
                    <a:bodyPr/>
                    <a:lstStyle/>
                    <a:p>
                      <a:r>
                        <a:rPr lang="en-US" altLang="zh-CN" sz="1200" kern="1200" baseline="0">
                          <a:solidFill>
                            <a:schemeClr val="dk1"/>
                          </a:solidFill>
                          <a:latin typeface="+mj-lt"/>
                          <a:ea typeface="+mn-ea"/>
                          <a:cs typeface="+mn-cs"/>
                        </a:rPr>
                        <a:t>Long-lived assets impairment</a:t>
                      </a:r>
                      <a:endParaRPr lang="zh-CN" altLang="en-US" sz="1200" kern="1200" baseline="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a:solidFill>
                            <a:srgbClr val="000000"/>
                          </a:solidFill>
                          <a:effectLst/>
                          <a:latin typeface="+mj-lt"/>
                          <a:ea typeface="宋体" panose="02010600030101010101" pitchFamily="2" charset="-122"/>
                          <a:cs typeface="Times New Roman" panose="02020603050405020304" pitchFamily="18" charset="0"/>
                        </a:rPr>
                        <a:t>-</a:t>
                      </a:r>
                      <a:endParaRPr lang="zh-CN" altLang="en-US" sz="1200" b="0"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(175.6)</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a:solidFill>
                            <a:srgbClr val="000000"/>
                          </a:solidFill>
                          <a:effectLst/>
                          <a:latin typeface="+mj-lt"/>
                          <a:ea typeface="宋体" panose="02010600030101010101" pitchFamily="2" charset="-122"/>
                          <a:cs typeface="Times New Roman" panose="02020603050405020304" pitchFamily="18" charset="0"/>
                        </a:rPr>
                        <a:t>-</a:t>
                      </a:r>
                      <a:endParaRPr lang="zh-CN" altLang="en-US" sz="1200" b="0"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5200">
                <a:tc>
                  <a:txBody>
                    <a:bodyPr/>
                    <a:lstStyle/>
                    <a:p>
                      <a:r>
                        <a:rPr lang="en-US" altLang="zh-CN" sz="1200" kern="1200" baseline="0">
                          <a:solidFill>
                            <a:schemeClr val="dk1"/>
                          </a:solidFill>
                          <a:latin typeface="+mj-lt"/>
                          <a:ea typeface="+mn-ea"/>
                          <a:cs typeface="+mn-cs"/>
                        </a:rPr>
                        <a:t>Allowance for expected credit loss</a:t>
                      </a:r>
                      <a:endParaRPr lang="zh-CN" altLang="en-US" sz="1200" kern="1200" baseline="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a:solidFill>
                            <a:srgbClr val="000000"/>
                          </a:solidFill>
                          <a:effectLst/>
                          <a:latin typeface="+mj-lt"/>
                          <a:ea typeface="宋体" panose="02010600030101010101" pitchFamily="2" charset="-122"/>
                          <a:cs typeface="Times New Roman" panose="02020603050405020304" pitchFamily="18" charset="0"/>
                        </a:rPr>
                        <a:t>-</a:t>
                      </a:r>
                      <a:endParaRPr lang="zh-CN" altLang="en-US" sz="1200" b="0"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(18.1)</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r>
                        <a:rPr lang="en-US" altLang="zh-CN" sz="1200" kern="1200" baseline="0" dirty="0" err="1">
                          <a:solidFill>
                            <a:schemeClr val="dk1"/>
                          </a:solidFill>
                          <a:latin typeface="+mn-lt"/>
                          <a:ea typeface="+mn-ea"/>
                          <a:cs typeface="+mn-cs"/>
                        </a:rPr>
                        <a:t>R</a:t>
                      </a:r>
                      <a:r>
                        <a:rPr lang="en-US" altLang="zh-CN" sz="1200" kern="1200" baseline="0" err="1">
                          <a:solidFill>
                            <a:schemeClr val="dk1"/>
                          </a:solidFill>
                          <a:latin typeface="+mn-lt"/>
                          <a:ea typeface="+mn-ea"/>
                          <a:cs typeface="+mn-cs"/>
                        </a:rPr>
                        <a:t>&amp;</a:t>
                      </a:r>
                      <a:r>
                        <a:rPr lang="en-US" altLang="zh-CN" sz="1200" kern="1200" baseline="0">
                          <a:solidFill>
                            <a:schemeClr val="dk1"/>
                          </a:solidFill>
                          <a:latin typeface="+mn-lt"/>
                          <a:ea typeface="+mn-ea"/>
                          <a:cs typeface="+mn-cs"/>
                        </a:rPr>
                        <a:t>D expense </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(0.5)</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(0.4)</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(1.5)</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dk1"/>
                          </a:solidFill>
                          <a:latin typeface="+mj-lt"/>
                          <a:ea typeface="+mn-ea"/>
                          <a:cs typeface="+mn-cs"/>
                        </a:rPr>
                        <a:t>(Loss</a:t>
                      </a:r>
                      <a:r>
                        <a:rPr lang="en-US" altLang="zh-CN" sz="1200" b="0" kern="1200">
                          <a:solidFill>
                            <a:schemeClr val="dk1"/>
                          </a:solidFill>
                          <a:latin typeface="+mj-lt"/>
                          <a:ea typeface="+mn-ea"/>
                          <a:cs typeface="+mn-cs"/>
                        </a:rPr>
                        <a:t>)/income </a:t>
                      </a:r>
                      <a:r>
                        <a:rPr lang="en-US" altLang="zh-CN" sz="1200" b="0" kern="1200">
                          <a:solidFill>
                            <a:schemeClr val="dk1"/>
                          </a:solidFill>
                          <a:latin typeface="+mn-lt"/>
                          <a:ea typeface="+mn-ea"/>
                          <a:cs typeface="+mn-cs"/>
                        </a:rPr>
                        <a:t>from operations</a:t>
                      </a:r>
                      <a:endParaRPr lang="en-US" altLang="zh-CN" sz="1200" b="0" kern="1200" dirty="0">
                        <a:solidFill>
                          <a:schemeClr val="dk1"/>
                        </a:solidFill>
                        <a:latin typeface="+mj-lt"/>
                        <a:ea typeface="+mn-ea"/>
                        <a:cs typeface="+mn-cs"/>
                      </a:endParaRPr>
                    </a:p>
                  </a:txBody>
                  <a:tcPr anchor="b">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kern="100" dirty="0">
                          <a:effectLst/>
                          <a:latin typeface="+mj-lt"/>
                          <a:ea typeface="宋体" panose="02010600030101010101" pitchFamily="2" charset="-122"/>
                          <a:cs typeface="Times New Roman" panose="02020603050405020304" pitchFamily="18" charset="0"/>
                        </a:rPr>
                        <a:t>(114.1)</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altLang="zh-CN" sz="1200" kern="100" dirty="0">
                          <a:effectLst/>
                          <a:latin typeface="+mj-lt"/>
                          <a:ea typeface="宋体" panose="02010600030101010101" pitchFamily="2" charset="-122"/>
                          <a:cs typeface="Times New Roman" panose="02020603050405020304" pitchFamily="18" charset="0"/>
                        </a:rPr>
                        <a:t>(300.9)</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kern="100" dirty="0">
                          <a:effectLst/>
                          <a:latin typeface="+mj-lt"/>
                          <a:ea typeface="宋体" panose="02010600030101010101" pitchFamily="2" charset="-122"/>
                          <a:cs typeface="Times New Roman" panose="02020603050405020304" pitchFamily="18" charset="0"/>
                        </a:rPr>
                        <a:t>30.5</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9372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a:solidFill>
                            <a:schemeClr val="dk1"/>
                          </a:solidFill>
                          <a:latin typeface="+mj-lt"/>
                          <a:ea typeface="+mn-ea"/>
                          <a:cs typeface="+mn-cs"/>
                        </a:rPr>
                        <a:t>Net loss attributable to  </a:t>
                      </a:r>
                      <a:endParaRPr lang="en-US" altLang="zh-CN" sz="1200" b="1" kern="1200" dirty="0">
                        <a:solidFill>
                          <a:schemeClr val="dk1"/>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a:solidFill>
                            <a:schemeClr val="dk1"/>
                          </a:solidFill>
                          <a:latin typeface="+mj-lt"/>
                          <a:ea typeface="+mn-ea"/>
                          <a:cs typeface="+mn-cs"/>
                        </a:rPr>
                        <a:t>Daqo New Energy shareholders</a:t>
                      </a:r>
                      <a:endParaRPr lang="zh-CN" altLang="en-US" sz="1200" b="1" kern="120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(71.8)</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(180.2)</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15.5</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pPr marL="0" marR="0" algn="l">
                        <a:spcBef>
                          <a:spcPts val="0"/>
                        </a:spcBef>
                        <a:spcAft>
                          <a:spcPts val="0"/>
                        </a:spcAft>
                      </a:pPr>
                      <a:r>
                        <a:rPr lang="en-US" sz="1200" kern="100" dirty="0">
                          <a:effectLst/>
                          <a:latin typeface="Arial" panose="020B0604020202020204" pitchFamily="34" charset="0"/>
                          <a:ea typeface="宋体" panose="02010600030101010101" pitchFamily="2" charset="-122"/>
                          <a:cs typeface="Times New Roman" panose="02020603050405020304" pitchFamily="18" charset="0"/>
                        </a:rPr>
                        <a:t>Loss</a:t>
                      </a:r>
                      <a:r>
                        <a:rPr lang="en-US" sz="1200" kern="100">
                          <a:effectLst/>
                          <a:latin typeface="Arial" panose="020B0604020202020204" pitchFamily="34" charset="0"/>
                          <a:ea typeface="宋体" panose="02010600030101010101" pitchFamily="2" charset="-122"/>
                          <a:cs typeface="Times New Roman" panose="02020603050405020304" pitchFamily="18" charset="0"/>
                        </a:rPr>
                        <a:t>/Earnings per basic ADS ($ per ADS</a:t>
                      </a:r>
                      <a:r>
                        <a:rPr lang="en-US" sz="1200" kern="100" dirty="0">
                          <a:effectLst/>
                          <a:latin typeface="Arial" panose="020B0604020202020204" pitchFamily="34" charset="0"/>
                          <a:ea typeface="宋体" panose="02010600030101010101" pitchFamily="2" charset="-122"/>
                          <a:cs typeface="Times New Roman" panose="02020603050405020304" pitchFamily="18" charset="0"/>
                        </a:rPr>
                        <a: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(1.07)</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(2.71)</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0.24</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91221">
                <a:tc>
                  <a:txBody>
                    <a:bodyPr/>
                    <a:lstStyle/>
                    <a:p>
                      <a:pPr marL="0" marR="0" algn="l">
                        <a:spcBef>
                          <a:spcPts val="0"/>
                        </a:spcBef>
                        <a:spcAft>
                          <a:spcPts val="0"/>
                        </a:spcAft>
                      </a:pPr>
                      <a:r>
                        <a:rPr lang="en-US" sz="1200" b="1" kern="1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net (</a:t>
                      </a: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loss</a:t>
                      </a:r>
                      <a:r>
                        <a:rPr lang="en-US" sz="1200" b="1" kern="1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)/income (non-GAAP) attributable to Daqo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(53.2)</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(170.6)</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36.0</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93729">
                <a:tc>
                  <a:txBody>
                    <a:bodyPr/>
                    <a:lstStyle/>
                    <a:p>
                      <a:pPr marL="0" marR="0" algn="l">
                        <a:spcBef>
                          <a:spcPts val="0"/>
                        </a:spcBef>
                        <a:spcAft>
                          <a:spcPts val="0"/>
                        </a:spcAft>
                      </a:pPr>
                      <a:r>
                        <a:rPr lang="en-US" sz="1200" kern="1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a:t>
                      </a: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loss</a:t>
                      </a:r>
                      <a:r>
                        <a:rPr lang="en-US" sz="1200" kern="1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)/earnings per basic ADS (non-GAAP)</a:t>
                      </a:r>
                      <a:r>
                        <a:rPr lang="en-US" sz="1200" kern="100" baseline="300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sz="1200" kern="1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per ADS)</a:t>
                      </a:r>
                      <a:r>
                        <a:rPr lang="en-US" sz="1200" kern="100" baseline="3000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(0.80)</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(2.56)</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0" kern="100" dirty="0">
                          <a:solidFill>
                            <a:srgbClr val="000000"/>
                          </a:solidFill>
                          <a:effectLst/>
                          <a:latin typeface="+mj-lt"/>
                          <a:ea typeface="宋体" panose="02010600030101010101" pitchFamily="2" charset="-122"/>
                          <a:cs typeface="Times New Roman" panose="02020603050405020304" pitchFamily="18" charset="0"/>
                        </a:rPr>
                        <a:t>0.55</a:t>
                      </a:r>
                      <a:endParaRPr lang="zh-CN" altLang="en-US" sz="1200" b="0"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a:latin typeface="+mj-lt"/>
                        </a:rPr>
                        <a:t>EBITDA</a:t>
                      </a:r>
                      <a:r>
                        <a:rPr lang="en-US" altLang="zh-CN" sz="1200" b="1" baseline="0">
                          <a:latin typeface="+mj-lt"/>
                        </a:rPr>
                        <a:t>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(48.4)</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(236.5)</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76.9</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237">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a:latin typeface="+mj-lt"/>
                        </a:rPr>
                        <a:t>EBITDA </a:t>
                      </a:r>
                      <a:r>
                        <a:rPr lang="en-US" altLang="zh-CN" sz="1200" b="1" baseline="0">
                          <a:latin typeface="+mj-lt"/>
                        </a:rPr>
                        <a:t>margin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(39.1)%</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buNone/>
                      </a:pPr>
                      <a:r>
                        <a:rPr lang="en-US" sz="1200" b="1" kern="100">
                          <a:solidFill>
                            <a:srgbClr val="000000"/>
                          </a:solidFill>
                          <a:effectLst/>
                          <a:latin typeface="+mj-lt"/>
                          <a:ea typeface="宋体" panose="02010600030101010101" pitchFamily="2" charset="-122"/>
                          <a:cs typeface="Times New Roman" panose="02020603050405020304" pitchFamily="18" charset="0"/>
                        </a:rPr>
                        <a:t>(121.1)%</a:t>
                      </a:r>
                      <a:endParaRPr lang="zh-CN" altLang="en-US" sz="1200" b="1" kern="10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buNone/>
                      </a:pPr>
                      <a:r>
                        <a:rPr lang="en-US" sz="1200" b="1" kern="100" dirty="0">
                          <a:solidFill>
                            <a:srgbClr val="000000"/>
                          </a:solidFill>
                          <a:effectLst/>
                          <a:latin typeface="+mj-lt"/>
                          <a:ea typeface="宋体" panose="02010600030101010101" pitchFamily="2" charset="-122"/>
                          <a:cs typeface="Times New Roman" panose="02020603050405020304" pitchFamily="18" charset="0"/>
                        </a:rPr>
                        <a:t>18.5%</a:t>
                      </a:r>
                      <a:endParaRPr lang="zh-CN" altLang="en-US" sz="1200" b="1" kern="100" dirty="0">
                        <a:solidFill>
                          <a:srgbClr val="000000"/>
                        </a:solidFill>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sp>
        <p:nvSpPr>
          <p:cNvPr id="2" name="灯片编号占位符 1"/>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fld>
            <a:endParaRPr lang="en-US"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Balance Sheet Summary</a:t>
            </a:r>
            <a:endParaRPr lang="en-US" dirty="0"/>
          </a:p>
        </p:txBody>
      </p:sp>
      <p:graphicFrame>
        <p:nvGraphicFramePr>
          <p:cNvPr id="60" name="表格 6"/>
          <p:cNvGraphicFramePr>
            <a:graphicFrameLocks noGrp="1"/>
          </p:cNvGraphicFramePr>
          <p:nvPr>
            <p:custDataLst>
              <p:tags r:id="rId1"/>
            </p:custDataLst>
          </p:nvPr>
        </p:nvGraphicFramePr>
        <p:xfrm>
          <a:off x="360000" y="730004"/>
          <a:ext cx="8041043" cy="5521392"/>
        </p:xfrm>
        <a:graphic>
          <a:graphicData uri="http://schemas.openxmlformats.org/drawingml/2006/table">
            <a:tbl>
              <a:tblPr firstRow="1" bandRow="1">
                <a:tableStyleId>{5C22544A-7EE6-4342-B048-85BDC9FD1C3A}</a:tableStyleId>
              </a:tblPr>
              <a:tblGrid>
                <a:gridCol w="4278610"/>
                <a:gridCol w="1262991"/>
                <a:gridCol w="1252009"/>
                <a:gridCol w="1247433"/>
              </a:tblGrid>
              <a:tr h="63201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a:solidFill>
                            <a:schemeClr val="tx1"/>
                          </a:solidFill>
                          <a:latin typeface="+mn-lt"/>
                          <a:ea typeface="+mn-ea"/>
                          <a:cs typeface="+mn-cs"/>
                        </a:rPr>
                        <a:t>($ in millions</a:t>
                      </a:r>
                      <a:r>
                        <a:rPr lang="en-US" altLang="zh-CN" sz="1200" b="0" kern="1200" dirty="0">
                          <a:solidFill>
                            <a:schemeClr val="tx1"/>
                          </a:solidFill>
                          <a:latin typeface="+mn-lt"/>
                          <a:ea typeface="+mn-ea"/>
                          <a:cs typeface="+mn-cs"/>
                        </a:rPr>
                        <a:t>)</a:t>
                      </a:r>
                      <a:endParaRPr lang="zh-CN" altLang="en-US" sz="1200" b="1" kern="1200" dirty="0">
                        <a:solidFill>
                          <a:schemeClr val="accent3"/>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a:solidFill>
                            <a:schemeClr val="accent1"/>
                          </a:solidFill>
                          <a:latin typeface="Arial" panose="020B0604020202020204" pitchFamily="34" charset="0"/>
                          <a:ea typeface="+mn-ea"/>
                          <a:cs typeface="Arial" panose="020B0604020202020204" pitchFamily="34" charset="0"/>
                        </a:rPr>
                        <a:t>As of</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3/31/2025</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a:solidFill>
                            <a:schemeClr val="accent1"/>
                          </a:solidFill>
                          <a:latin typeface="Arial" panose="020B0604020202020204" pitchFamily="34" charset="0"/>
                          <a:ea typeface="+mn-ea"/>
                          <a:cs typeface="Arial" panose="020B0604020202020204" pitchFamily="34" charset="0"/>
                        </a:rPr>
                        <a:t>As of</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12/31/2024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a:solidFill>
                            <a:schemeClr val="accent1"/>
                          </a:solidFill>
                          <a:latin typeface="Arial" panose="020B0604020202020204" pitchFamily="34" charset="0"/>
                          <a:ea typeface="+mn-ea"/>
                          <a:cs typeface="Arial" panose="020B0604020202020204" pitchFamily="34" charset="0"/>
                        </a:rPr>
                        <a:t>As of</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kern="1200" baseline="0" dirty="0">
                          <a:solidFill>
                            <a:schemeClr val="dk1"/>
                          </a:solidFill>
                          <a:latin typeface="+mn-lt"/>
                          <a:ea typeface="+mn-ea"/>
                          <a:cs typeface="+mn-cs"/>
                        </a:rPr>
                        <a:t>Cash, cash equivalent and restricted cash</a:t>
                      </a:r>
                      <a:endParaRPr lang="zh-CN" altLang="en-US" sz="1200" dirty="0">
                        <a:latin typeface="+mn-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791.9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1,038.3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2,689.3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baseline="0">
                          <a:solidFill>
                            <a:schemeClr val="dk1"/>
                          </a:solidFill>
                          <a:latin typeface="+mn-lt"/>
                          <a:ea typeface="+mn-ea"/>
                          <a:cs typeface="+mn-cs"/>
                        </a:rPr>
                        <a:t>Accounts and notes receivables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62.8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55.2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194.1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a:latin typeface="+mn-lt"/>
                        </a:rPr>
                        <a:t>Short-term investments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168.2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9.6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kern="1200" baseline="0" dirty="0">
                          <a:solidFill>
                            <a:schemeClr val="dk1"/>
                          </a:solidFill>
                          <a:latin typeface="+mn-lt"/>
                          <a:ea typeface="+mn-ea"/>
                          <a:cs typeface="+mn-cs"/>
                        </a:rPr>
                        <a:t>Inventories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125.9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149.9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191.2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a:latin typeface="+mn-lt"/>
                        </a:rPr>
                        <a:t>Fixed term deposit within one year</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1,125.3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1,087.2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b="0" kern="1200" baseline="0">
                          <a:solidFill>
                            <a:schemeClr val="tx1"/>
                          </a:solidFill>
                          <a:latin typeface="+mn-lt"/>
                          <a:ea typeface="+mn-ea"/>
                          <a:cs typeface="+mn-cs"/>
                        </a:rPr>
                        <a:t>Prepaid land use rights</a:t>
                      </a:r>
                      <a:endParaRPr lang="zh-CN" altLang="en-US" sz="1200" b="0" dirty="0">
                        <a:solidFill>
                          <a:schemeClr val="tx1"/>
                        </a:solidFill>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152.9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152.9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157.0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marL="0" indent="89535" algn="l" defTabSz="914400" rtl="0" eaLnBrk="1" latinLnBrk="0" hangingPunct="1"/>
                      <a:r>
                        <a:rPr lang="en-US" sz="1200" b="0" kern="1200" baseline="0" err="1">
                          <a:solidFill>
                            <a:schemeClr val="tx1"/>
                          </a:solidFill>
                          <a:latin typeface="+mn-lt"/>
                          <a:ea typeface="+mn-ea"/>
                          <a:cs typeface="+mn-cs"/>
                        </a:rPr>
                        <a:t>Property</a:t>
                      </a:r>
                      <a:r>
                        <a:rPr lang="en-US" sz="1200" b="0" kern="1200" baseline="0">
                          <a:solidFill>
                            <a:schemeClr val="tx1"/>
                          </a:solidFill>
                          <a:latin typeface="+mn-lt"/>
                          <a:ea typeface="+mn-ea"/>
                          <a:cs typeface="+mn-cs"/>
                        </a:rPr>
                        <a:t>, plant and equipment, net</a:t>
                      </a:r>
                      <a:endParaRPr lang="zh-CN" altLang="en-US" sz="1200" b="0" kern="1200" baseline="0" dirty="0">
                        <a:solidFill>
                          <a:schemeClr val="tx1"/>
                        </a:solidFill>
                        <a:latin typeface="+mn-lt"/>
                        <a:ea typeface="+mn-ea"/>
                        <a:cs typeface="+mn-cs"/>
                      </a:endParaRPr>
                    </a:p>
                  </a:txBody>
                  <a:tcPr marL="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3,460.2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3,499.2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3,731.6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b="1" kern="1200" baseline="0">
                          <a:solidFill>
                            <a:schemeClr val="dk1"/>
                          </a:solidFill>
                          <a:latin typeface="+mn-lt"/>
                          <a:ea typeface="+mn-ea"/>
                          <a:cs typeface="+mn-cs"/>
                        </a:rPr>
                        <a:t>Total assets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6,310.7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6,418.2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7,247.8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marL="0" algn="l" defTabSz="914400" rtl="0" eaLnBrk="1" latinLnBrk="0" hangingPunct="1"/>
                      <a:r>
                        <a:rPr lang="en-US" altLang="zh-CN" sz="1200" kern="1200" baseline="0">
                          <a:solidFill>
                            <a:schemeClr val="dk1"/>
                          </a:solidFill>
                          <a:latin typeface="+mn-lt"/>
                          <a:ea typeface="+mn-ea"/>
                          <a:cs typeface="+mn-cs"/>
                        </a:rPr>
                        <a:t>Advances from customers - short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33.0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37.2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128.7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kern="1200" baseline="0">
                          <a:solidFill>
                            <a:schemeClr val="dk1"/>
                          </a:solidFill>
                          <a:latin typeface="+mn-lt"/>
                          <a:ea typeface="+mn-ea"/>
                          <a:cs typeface="+mn-cs"/>
                        </a:rPr>
                        <a:t>Advance from customers - long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21.0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21.5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113.6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a:latin typeface="+mn-lt"/>
                        </a:rPr>
                        <a:t>Payables for purchases of property, plant and equipment</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357.6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kern="1200" baseline="0">
                          <a:solidFill>
                            <a:schemeClr val="dk1"/>
                          </a:solidFill>
                          <a:latin typeface="+mn-lt"/>
                          <a:ea typeface="+mn-ea"/>
                          <a:cs typeface="+mn-cs"/>
                        </a:rPr>
                        <a:t>                   </a:t>
                      </a:r>
                      <a:r>
                        <a:rPr lang="en-US" altLang="zh-CN" sz="1200" kern="1200" baseline="0">
                          <a:solidFill>
                            <a:schemeClr val="dk1"/>
                          </a:solidFill>
                          <a:latin typeface="+mn-lt"/>
                          <a:ea typeface="+mn-ea"/>
                          <a:cs typeface="+mn-cs"/>
                        </a:rPr>
                        <a:t>406.7 </a:t>
                      </a:r>
                      <a:endParaRPr lang="en-US" altLang="zh-CN" sz="1200"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kern="1200" baseline="0" dirty="0">
                          <a:solidFill>
                            <a:schemeClr val="dk1"/>
                          </a:solidFill>
                          <a:latin typeface="+mn-lt"/>
                          <a:ea typeface="+mn-ea"/>
                          <a:cs typeface="+mn-cs"/>
                        </a:rPr>
                        <a:t>                   </a:t>
                      </a:r>
                      <a:r>
                        <a:rPr lang="en-US" altLang="zh-CN" sz="1200" kern="1200" baseline="0" dirty="0">
                          <a:solidFill>
                            <a:schemeClr val="dk1"/>
                          </a:solidFill>
                          <a:latin typeface="+mn-lt"/>
                          <a:ea typeface="+mn-ea"/>
                          <a:cs typeface="+mn-cs"/>
                        </a:rPr>
                        <a:t>409.7 </a:t>
                      </a:r>
                      <a:endParaRPr lang="en-US" altLang="zh-CN" sz="1200"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b="1" kern="1200" baseline="0">
                          <a:solidFill>
                            <a:schemeClr val="dk1"/>
                          </a:solidFill>
                          <a:latin typeface="+mn-lt"/>
                          <a:ea typeface="+mn-ea"/>
                          <a:cs typeface="+mn-cs"/>
                        </a:rPr>
                        <a:t>Total liabilities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497.3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560.4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861.9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b="1" kern="1200" baseline="0">
                          <a:solidFill>
                            <a:schemeClr val="dk1"/>
                          </a:solidFill>
                          <a:latin typeface="+mn-lt"/>
                          <a:ea typeface="+mn-ea"/>
                          <a:cs typeface="+mn-cs"/>
                        </a:rPr>
                        <a:t>Total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b="1" kern="1200" baseline="0">
                          <a:solidFill>
                            <a:schemeClr val="dk1"/>
                          </a:solidFill>
                          <a:latin typeface="+mn-lt"/>
                          <a:ea typeface="+mn-ea"/>
                          <a:cs typeface="+mn-cs"/>
                        </a:rPr>
                        <a:t>                </a:t>
                      </a:r>
                      <a:r>
                        <a:rPr lang="en-US" altLang="zh-CN" sz="1200" b="1" kern="1200" baseline="0">
                          <a:solidFill>
                            <a:schemeClr val="dk1"/>
                          </a:solidFill>
                          <a:latin typeface="+mn-lt"/>
                          <a:ea typeface="+mn-ea"/>
                          <a:cs typeface="+mn-cs"/>
                        </a:rPr>
                        <a:t>5,813.4 </a:t>
                      </a:r>
                      <a:endParaRPr lang="en-US" altLang="zh-CN" sz="1200" b="1"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5,857.9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6,386.0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9241">
                <a:tc>
                  <a:txBody>
                    <a:bodyPr/>
                    <a:lstStyle/>
                    <a:p>
                      <a:pPr algn="l"/>
                      <a:r>
                        <a:rPr lang="en-US" altLang="zh-CN" sz="1200" b="1">
                          <a:latin typeface="+mn-lt"/>
                        </a:rPr>
                        <a:t>Total liabilities and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zh-CN" altLang="en-US" sz="1200" b="1" kern="1200" baseline="0">
                          <a:solidFill>
                            <a:schemeClr val="dk1"/>
                          </a:solidFill>
                          <a:latin typeface="+mn-lt"/>
                          <a:ea typeface="+mn-ea"/>
                          <a:cs typeface="+mn-cs"/>
                        </a:rPr>
                        <a:t>                </a:t>
                      </a:r>
                      <a:r>
                        <a:rPr lang="en-US" altLang="zh-CN" sz="1200" b="1" kern="1200" baseline="0">
                          <a:solidFill>
                            <a:schemeClr val="dk1"/>
                          </a:solidFill>
                          <a:latin typeface="+mn-lt"/>
                          <a:ea typeface="+mn-ea"/>
                          <a:cs typeface="+mn-cs"/>
                        </a:rPr>
                        <a:t>6,310.7 </a:t>
                      </a:r>
                      <a:endParaRPr lang="en-US" altLang="zh-CN" sz="1200" b="1"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b"/>
                      <a:r>
                        <a:rPr lang="zh-CN" altLang="en-US" sz="1200" b="1" kern="1200" baseline="0">
                          <a:solidFill>
                            <a:schemeClr val="dk1"/>
                          </a:solidFill>
                          <a:latin typeface="+mn-lt"/>
                          <a:ea typeface="+mn-ea"/>
                          <a:cs typeface="+mn-cs"/>
                        </a:rPr>
                        <a:t>                </a:t>
                      </a:r>
                      <a:r>
                        <a:rPr lang="en-US" altLang="zh-CN" sz="1200" b="1" kern="1200" baseline="0">
                          <a:solidFill>
                            <a:schemeClr val="dk1"/>
                          </a:solidFill>
                          <a:latin typeface="+mn-lt"/>
                          <a:ea typeface="+mn-ea"/>
                          <a:cs typeface="+mn-cs"/>
                        </a:rPr>
                        <a:t>6,418.2 </a:t>
                      </a:r>
                      <a:endParaRPr lang="en-US" altLang="zh-CN" sz="1200" b="1" kern="1200" baseline="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zh-CN" altLang="en-US" sz="1200" b="1" kern="1200" baseline="0" dirty="0">
                          <a:solidFill>
                            <a:schemeClr val="dk1"/>
                          </a:solidFill>
                          <a:latin typeface="+mn-lt"/>
                          <a:ea typeface="+mn-ea"/>
                          <a:cs typeface="+mn-cs"/>
                        </a:rPr>
                        <a:t>                </a:t>
                      </a:r>
                      <a:r>
                        <a:rPr lang="en-US" altLang="zh-CN" sz="1200" b="1" kern="1200" baseline="0" dirty="0">
                          <a:solidFill>
                            <a:schemeClr val="dk1"/>
                          </a:solidFill>
                          <a:latin typeface="+mn-lt"/>
                          <a:ea typeface="+mn-ea"/>
                          <a:cs typeface="+mn-cs"/>
                        </a:rPr>
                        <a:t>7,247.8 </a:t>
                      </a:r>
                      <a:endParaRPr lang="en-US" altLang="zh-CN" sz="1200" b="1" kern="1200" baseline="0" dirty="0">
                        <a:solidFill>
                          <a:schemeClr val="dk1"/>
                        </a:solidFill>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6" name="Straight Connector 19"/>
          <p:cNvCxnSpPr>
            <a:cxnSpLocks noChangeShapeType="1"/>
          </p:cNvCxnSpPr>
          <p:nvPr/>
        </p:nvCxnSpPr>
        <p:spPr bwMode="auto">
          <a:xfrm flipV="1">
            <a:off x="5902385" y="729168"/>
            <a:ext cx="0" cy="5183374"/>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19"/>
          <p:cNvCxnSpPr>
            <a:cxnSpLocks noChangeShapeType="1"/>
          </p:cNvCxnSpPr>
          <p:nvPr/>
        </p:nvCxnSpPr>
        <p:spPr bwMode="auto">
          <a:xfrm flipV="1">
            <a:off x="7207652" y="729167"/>
            <a:ext cx="0" cy="5183375"/>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fld>
            <a:endParaRPr lang="en-US"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Cash Flow Summary</a:t>
            </a:r>
            <a:endParaRPr lang="en-US" dirty="0"/>
          </a:p>
        </p:txBody>
      </p:sp>
      <p:graphicFrame>
        <p:nvGraphicFramePr>
          <p:cNvPr id="58" name="表格 6"/>
          <p:cNvGraphicFramePr>
            <a:graphicFrameLocks noGrp="1"/>
          </p:cNvGraphicFramePr>
          <p:nvPr>
            <p:custDataLst>
              <p:tags r:id="rId1"/>
            </p:custDataLst>
          </p:nvPr>
        </p:nvGraphicFramePr>
        <p:xfrm>
          <a:off x="363538" y="690058"/>
          <a:ext cx="8236743" cy="5179802"/>
        </p:xfrm>
        <a:graphic>
          <a:graphicData uri="http://schemas.openxmlformats.org/drawingml/2006/table">
            <a:tbl>
              <a:tblPr firstRow="1" bandRow="1">
                <a:tableStyleId>{5C22544A-7EE6-4342-B048-85BDC9FD1C3A}</a:tableStyleId>
              </a:tblPr>
              <a:tblGrid>
                <a:gridCol w="5351462"/>
                <a:gridCol w="1438275"/>
                <a:gridCol w="1447006"/>
              </a:tblGrid>
              <a:tr h="57050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a:solidFill>
                            <a:schemeClr val="tx1"/>
                          </a:solidFill>
                          <a:latin typeface="+mn-lt"/>
                          <a:ea typeface="+mn-ea"/>
                          <a:cs typeface="+mn-cs"/>
                        </a:rPr>
                        <a:t>($ in millions</a:t>
                      </a:r>
                      <a:r>
                        <a:rPr lang="en-US" altLang="zh-CN" sz="1200" b="0" kern="1200" dirty="0">
                          <a:solidFill>
                            <a:schemeClr val="tx1"/>
                          </a:solidFill>
                          <a:latin typeface="+mn-lt"/>
                          <a:ea typeface="+mn-ea"/>
                          <a:cs typeface="+mn-cs"/>
                        </a:rPr>
                        <a:t>)</a:t>
                      </a:r>
                      <a:endParaRPr lang="zh-CN" altLang="en-US" sz="1200" b="0" kern="1200" dirty="0">
                        <a:solidFill>
                          <a:schemeClr val="tx1"/>
                        </a:solidFill>
                        <a:latin typeface="+mn-lt"/>
                        <a:ea typeface="+mn-ea"/>
                        <a:cs typeface="+mn-cs"/>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a:solidFill>
                            <a:schemeClr val="accent1"/>
                          </a:solidFill>
                          <a:latin typeface="Arial" panose="020B0604020202020204" pitchFamily="34" charset="0"/>
                          <a:ea typeface="+mn-ea"/>
                          <a:cs typeface="Arial" panose="020B0604020202020204" pitchFamily="34" charset="0"/>
                        </a:rPr>
                        <a:t>3 months ended </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3/31/2025</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a:solidFill>
                            <a:schemeClr val="accent1"/>
                          </a:solidFill>
                          <a:latin typeface="Arial" panose="020B0604020202020204" pitchFamily="34" charset="0"/>
                          <a:ea typeface="+mn-ea"/>
                          <a:cs typeface="Arial" panose="020B0604020202020204" pitchFamily="34" charset="0"/>
                        </a:rPr>
                        <a:t>3 months ended </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3/31/2024</a:t>
                      </a:r>
                      <a:endParaRPr lang="en-US" altLang="zh-CN" sz="1200" b="1" kern="1200" dirty="0">
                        <a:solidFill>
                          <a:schemeClr val="accent1"/>
                        </a:solidFill>
                        <a:latin typeface="Arial" panose="020B0604020202020204" pitchFamily="34" charset="0"/>
                        <a:ea typeface="+mn-ea"/>
                        <a:cs typeface="Arial" panose="020B0604020202020204" pitchFamily="34" charset="0"/>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(loss)/income</a:t>
                      </a:r>
                      <a:endParaRPr lang="en-US" sz="1200" b="0" i="0" u="none" strike="noStrike" dirty="0">
                        <a:effectLst/>
                        <a:latin typeface="Arial" panose="020B0604020202020204"/>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(92.7)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28.2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570503">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Adjustments to reconcile net income to net cash provided by operating activities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123.8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75.4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a:solidFill>
                            <a:schemeClr val="dk1"/>
                          </a:solidFill>
                          <a:effectLst/>
                          <a:latin typeface="+mn-lt"/>
                          <a:ea typeface="+mn-ea"/>
                          <a:cs typeface="+mn-cs"/>
                        </a:rPr>
                        <a:t>Changes in operating assets and liabilities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(69.9)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(219.5)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algn="l" rtl="0" eaLnBrk="1" fontAlgn="ctr" latinLnBrk="0" hangingPunct="1">
                        <a:spcBef>
                          <a:spcPts val="0"/>
                        </a:spcBef>
                        <a:spcAft>
                          <a:spcPts val="0"/>
                        </a:spcAft>
                      </a:pPr>
                      <a:r>
                        <a:rPr lang="en-US" altLang="zh-CN" sz="1200" b="1" i="0" u="none" strike="noStrike" kern="1200">
                          <a:solidFill>
                            <a:srgbClr val="000000"/>
                          </a:solidFill>
                          <a:effectLst/>
                          <a:latin typeface="+mn-lt"/>
                        </a:rPr>
                        <a:t>Net cash (used in)/provided by operating activities </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b="1" kern="1200" dirty="0">
                          <a:solidFill>
                            <a:schemeClr val="dk1"/>
                          </a:solidFill>
                          <a:effectLst/>
                          <a:latin typeface="+mn-lt"/>
                          <a:ea typeface="+mn-ea"/>
                          <a:cs typeface="+mn-cs"/>
                        </a:rPr>
                        <a:t>                   </a:t>
                      </a:r>
                      <a:r>
                        <a:rPr lang="en-US" altLang="zh-CN" sz="1200" b="1" kern="1200" dirty="0">
                          <a:solidFill>
                            <a:schemeClr val="dk1"/>
                          </a:solidFill>
                          <a:effectLst/>
                          <a:latin typeface="+mn-lt"/>
                          <a:ea typeface="+mn-ea"/>
                          <a:cs typeface="+mn-cs"/>
                        </a:rPr>
                        <a:t>(38.9) </a:t>
                      </a:r>
                      <a:endParaRPr lang="en-US" altLang="zh-CN" sz="1200" b="1"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b="1" kern="1200" dirty="0">
                          <a:solidFill>
                            <a:schemeClr val="dk1"/>
                          </a:solidFill>
                          <a:effectLst/>
                          <a:latin typeface="+mn-lt"/>
                          <a:ea typeface="+mn-ea"/>
                          <a:cs typeface="+mn-cs"/>
                        </a:rPr>
                        <a:t>                 </a:t>
                      </a:r>
                      <a:r>
                        <a:rPr lang="en-US" altLang="zh-CN" sz="1200" b="1" kern="1200" dirty="0">
                          <a:solidFill>
                            <a:schemeClr val="dk1"/>
                          </a:solidFill>
                          <a:effectLst/>
                          <a:latin typeface="+mn-lt"/>
                          <a:ea typeface="+mn-ea"/>
                          <a:cs typeface="+mn-cs"/>
                        </a:rPr>
                        <a:t>(115.9) </a:t>
                      </a:r>
                      <a:endParaRPr lang="en-US" altLang="zh-CN" sz="1200" b="1"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2303">
                <a:tc>
                  <a:txBody>
                    <a:bodyPr/>
                    <a:lstStyle/>
                    <a:p>
                      <a:r>
                        <a:rPr lang="en-US" altLang="zh-CN" sz="1200" b="1" i="0" u="none" strike="noStrike" kern="1200">
                          <a:solidFill>
                            <a:srgbClr val="000000"/>
                          </a:solidFill>
                          <a:effectLst/>
                          <a:latin typeface="+mn-lt"/>
                          <a:ea typeface="+mn-ea"/>
                          <a:cs typeface="+mn-cs"/>
                        </a:rPr>
                        <a:t>Net cash used in provided by investing activities </a:t>
                      </a:r>
                      <a:endParaRPr lang="zh-CN" altLang="en-US" sz="1200" b="1" i="0" u="none" strike="noStrike" kern="1200" dirty="0">
                        <a:solidFill>
                          <a:srgbClr val="000000"/>
                        </a:solidFill>
                        <a:effectLst/>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b="1" kern="1200">
                          <a:solidFill>
                            <a:schemeClr val="dk1"/>
                          </a:solidFill>
                          <a:effectLst/>
                          <a:latin typeface="+mn-lt"/>
                          <a:ea typeface="+mn-ea"/>
                          <a:cs typeface="+mn-cs"/>
                        </a:rPr>
                        <a:t>                 </a:t>
                      </a:r>
                      <a:r>
                        <a:rPr lang="en-US" altLang="zh-CN" sz="1200" b="1" kern="1200">
                          <a:solidFill>
                            <a:schemeClr val="dk1"/>
                          </a:solidFill>
                          <a:effectLst/>
                          <a:latin typeface="+mn-lt"/>
                          <a:ea typeface="+mn-ea"/>
                          <a:cs typeface="+mn-cs"/>
                        </a:rPr>
                        <a:t>(211.0) </a:t>
                      </a:r>
                      <a:endParaRPr lang="en-US" altLang="zh-CN" sz="1200" b="1"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b="1" kern="1200" dirty="0">
                          <a:solidFill>
                            <a:schemeClr val="dk1"/>
                          </a:solidFill>
                          <a:effectLst/>
                          <a:latin typeface="+mn-lt"/>
                          <a:ea typeface="+mn-ea"/>
                          <a:cs typeface="+mn-cs"/>
                        </a:rPr>
                        <a:t>                 </a:t>
                      </a:r>
                      <a:r>
                        <a:rPr lang="en-US" altLang="zh-CN" sz="1200" b="1" kern="1200" dirty="0">
                          <a:solidFill>
                            <a:schemeClr val="dk1"/>
                          </a:solidFill>
                          <a:effectLst/>
                          <a:latin typeface="+mn-lt"/>
                          <a:ea typeface="+mn-ea"/>
                          <a:cs typeface="+mn-cs"/>
                        </a:rPr>
                        <a:t>(190.5) </a:t>
                      </a:r>
                      <a:endParaRPr lang="en-US" altLang="zh-CN" sz="1200" b="1"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b="1" i="0" u="none" strike="noStrike" kern="1200">
                          <a:solidFill>
                            <a:srgbClr val="000000"/>
                          </a:solidFill>
                          <a:effectLst/>
                          <a:latin typeface="+mn-lt"/>
                        </a:rPr>
                        <a:t>Net cash used in provided by financing activities </a:t>
                      </a:r>
                      <a:endParaRPr lang="en-US" sz="1200" b="1"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b="1" kern="1200">
                          <a:solidFill>
                            <a:schemeClr val="dk1"/>
                          </a:solidFill>
                          <a:effectLst/>
                          <a:latin typeface="+mn-lt"/>
                          <a:ea typeface="+mn-ea"/>
                          <a:cs typeface="+mn-cs"/>
                        </a:rPr>
                        <a:t>                        </a:t>
                      </a:r>
                      <a:r>
                        <a:rPr lang="en-US" altLang="zh-CN" sz="1200" b="1" kern="1200">
                          <a:solidFill>
                            <a:schemeClr val="dk1"/>
                          </a:solidFill>
                          <a:effectLst/>
                          <a:latin typeface="+mn-lt"/>
                          <a:ea typeface="+mn-ea"/>
                          <a:cs typeface="+mn-cs"/>
                        </a:rPr>
                        <a:t>-   </a:t>
                      </a:r>
                      <a:endParaRPr lang="en-US" altLang="zh-CN" sz="1200" b="1"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b="1" kern="1200" dirty="0">
                          <a:solidFill>
                            <a:schemeClr val="dk1"/>
                          </a:solidFill>
                          <a:effectLst/>
                          <a:latin typeface="+mn-lt"/>
                          <a:ea typeface="+mn-ea"/>
                          <a:cs typeface="+mn-cs"/>
                        </a:rPr>
                        <a:t>                     </a:t>
                      </a:r>
                      <a:r>
                        <a:rPr lang="en-US" altLang="zh-CN" sz="1200" b="1" kern="1200" dirty="0">
                          <a:solidFill>
                            <a:schemeClr val="dk1"/>
                          </a:solidFill>
                          <a:effectLst/>
                          <a:latin typeface="+mn-lt"/>
                          <a:ea typeface="+mn-ea"/>
                          <a:cs typeface="+mn-cs"/>
                        </a:rPr>
                        <a:t>(6.0) </a:t>
                      </a:r>
                      <a:endParaRPr lang="en-US" altLang="zh-CN" sz="1200" b="1"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342303">
                <a:tc>
                  <a:txBody>
                    <a:bodyPr/>
                    <a:lstStyle/>
                    <a:p>
                      <a:pPr marL="0" algn="l" rtl="0" eaLnBrk="1" fontAlgn="ctr" latinLnBrk="0" hangingPunct="1">
                        <a:spcBef>
                          <a:spcPts val="0"/>
                        </a:spcBef>
                        <a:spcAft>
                          <a:spcPts val="0"/>
                        </a:spcAft>
                      </a:pPr>
                      <a:r>
                        <a:rPr lang="en-US" sz="1200" b="0" i="0" u="none" strike="noStrike" kern="1200">
                          <a:solidFill>
                            <a:srgbClr val="000000"/>
                          </a:solidFill>
                          <a:effectLst/>
                          <a:latin typeface="Arial" panose="020B0604020202020204"/>
                        </a:rPr>
                        <a:t>Effect of exchange rate changes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(3.5)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(46.2)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algn="l" rtl="0" eaLnBrk="1" fontAlgn="ctr" latinLnBrk="0" hangingPunct="1">
                        <a:spcBef>
                          <a:spcPts val="0"/>
                        </a:spcBef>
                        <a:spcAft>
                          <a:spcPts val="0"/>
                        </a:spcAft>
                      </a:pPr>
                      <a:r>
                        <a:rPr lang="en-US" sz="1200" b="0" i="0" u="none" strike="noStrike" kern="1200">
                          <a:solidFill>
                            <a:srgbClr val="000000"/>
                          </a:solidFill>
                          <a:effectLst/>
                          <a:latin typeface="Arial" panose="020B0604020202020204"/>
                        </a:rPr>
                        <a:t>Net decrease in cash, cash equivalents and restricted cash</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(246.4)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(358.6)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algn="l" rtl="0" eaLnBrk="1" fontAlgn="ctr" latinLnBrk="0" hangingPunct="1">
                        <a:spcBef>
                          <a:spcPts val="0"/>
                        </a:spcBef>
                        <a:spcAft>
                          <a:spcPts val="0"/>
                        </a:spcAft>
                      </a:pPr>
                      <a:r>
                        <a:rPr lang="en-US" sz="1200" b="0" i="0" u="none" strike="noStrike" kern="1200" err="1">
                          <a:solidFill>
                            <a:srgbClr val="000000"/>
                          </a:solidFill>
                          <a:effectLst/>
                          <a:latin typeface="Arial" panose="020B0604020202020204"/>
                        </a:rPr>
                        <a:t>Cash</a:t>
                      </a:r>
                      <a:r>
                        <a:rPr lang="en-US" sz="1200" b="0" i="0" u="none" strike="noStrike" kern="1200">
                          <a:solidFill>
                            <a:srgbClr val="000000"/>
                          </a:solidFill>
                          <a:effectLst/>
                          <a:latin typeface="Arial" panose="020B0604020202020204"/>
                        </a:rPr>
                        <a:t>, cash equivalents and restricted cash at the beginning of the</a:t>
                      </a:r>
                      <a:r>
                        <a:rPr lang="en-US" sz="1200" b="0" i="0" u="none" strike="noStrike" kern="1200" baseline="0">
                          <a:solidFill>
                            <a:srgbClr val="000000"/>
                          </a:solidFill>
                          <a:effectLst/>
                          <a:latin typeface="Arial" panose="020B0604020202020204"/>
                        </a:rPr>
                        <a:t>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1,038.3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3,048.0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r>
              <a:tr h="479170">
                <a:tc>
                  <a:txBody>
                    <a:bodyPr/>
                    <a:lstStyle/>
                    <a:p>
                      <a:pPr marL="0" algn="l" rtl="0" eaLnBrk="1" fontAlgn="ctr" latinLnBrk="0" hangingPunct="1">
                        <a:spcBef>
                          <a:spcPts val="0"/>
                        </a:spcBef>
                        <a:spcAft>
                          <a:spcPts val="0"/>
                        </a:spcAft>
                      </a:pPr>
                      <a:r>
                        <a:rPr lang="en-US" altLang="zh-CN" sz="1200" b="0" i="0" u="none" strike="noStrike" kern="1200" err="1">
                          <a:solidFill>
                            <a:srgbClr val="000000"/>
                          </a:solidFill>
                          <a:effectLst/>
                          <a:latin typeface="+mn-lt"/>
                        </a:rPr>
                        <a:t>Cash</a:t>
                      </a:r>
                      <a:r>
                        <a:rPr lang="en-US" altLang="zh-CN" sz="1200" b="0" i="0" u="none" strike="noStrike" kern="1200">
                          <a:solidFill>
                            <a:srgbClr val="000000"/>
                          </a:solidFill>
                          <a:effectLst/>
                          <a:latin typeface="+mn-lt"/>
                        </a:rPr>
                        <a:t>, cash equivalents and restricted cash </a:t>
                      </a:r>
                      <a:r>
                        <a:rPr lang="en-US" sz="1200" b="0" i="0" u="none" strike="noStrike" kern="1200">
                          <a:solidFill>
                            <a:srgbClr val="000000"/>
                          </a:solidFill>
                          <a:effectLst/>
                          <a:latin typeface="Arial" panose="020B0604020202020204"/>
                        </a:rPr>
                        <a:t>at the end of the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zh-CN" altLang="en-US" sz="1200" kern="1200">
                          <a:solidFill>
                            <a:schemeClr val="dk1"/>
                          </a:solidFill>
                          <a:effectLst/>
                          <a:latin typeface="+mn-lt"/>
                          <a:ea typeface="+mn-ea"/>
                          <a:cs typeface="+mn-cs"/>
                        </a:rPr>
                        <a:t>                  </a:t>
                      </a:r>
                      <a:r>
                        <a:rPr lang="en-US" altLang="zh-CN" sz="1200" kern="1200">
                          <a:solidFill>
                            <a:schemeClr val="dk1"/>
                          </a:solidFill>
                          <a:effectLst/>
                          <a:latin typeface="+mn-lt"/>
                          <a:ea typeface="+mn-ea"/>
                          <a:cs typeface="+mn-cs"/>
                        </a:rPr>
                        <a:t>791.9 </a:t>
                      </a:r>
                      <a:endParaRPr lang="en-US" altLang="zh-CN" sz="1200" kern="120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zh-CN" altLang="en-US" sz="1200" kern="1200" dirty="0">
                          <a:solidFill>
                            <a:schemeClr val="dk1"/>
                          </a:solidFill>
                          <a:effectLst/>
                          <a:latin typeface="+mn-lt"/>
                          <a:ea typeface="+mn-ea"/>
                          <a:cs typeface="+mn-cs"/>
                        </a:rPr>
                        <a:t>               </a:t>
                      </a:r>
                      <a:r>
                        <a:rPr lang="en-US" altLang="zh-CN" sz="1200" kern="1200" dirty="0">
                          <a:solidFill>
                            <a:schemeClr val="dk1"/>
                          </a:solidFill>
                          <a:effectLst/>
                          <a:latin typeface="+mn-lt"/>
                          <a:ea typeface="+mn-ea"/>
                          <a:cs typeface="+mn-cs"/>
                        </a:rPr>
                        <a:t>2,689.3 </a:t>
                      </a:r>
                      <a:endParaRPr lang="en-US" altLang="zh-CN" sz="1200" kern="1200" dirty="0">
                        <a:solidFill>
                          <a:schemeClr val="dk1"/>
                        </a:solidFill>
                        <a:effectLst/>
                        <a:latin typeface="+mn-lt"/>
                        <a:ea typeface="+mn-ea"/>
                        <a:cs typeface="+mn-cs"/>
                      </a:endParaRPr>
                    </a:p>
                  </a:txBody>
                  <a:tcPr marL="0" marR="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fld>
            <a:endParaRPr lang="en-US"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fld id="{3C5482B9-D11D-4067-B360-F1AA9B4F5826}" type="slidenum">
              <a:rPr lang="en-US" noProof="1" smtClean="0"/>
            </a:fld>
            <a:endParaRPr lang="en-US" noProof="1"/>
          </a:p>
        </p:txBody>
      </p:sp>
      <p:graphicFrame>
        <p:nvGraphicFramePr>
          <p:cNvPr id="3" name="表格 2"/>
          <p:cNvGraphicFramePr>
            <a:graphicFrameLocks noGrp="1"/>
          </p:cNvGraphicFramePr>
          <p:nvPr>
            <p:custDataLst>
              <p:tags r:id="rId1"/>
            </p:custDataLst>
          </p:nvPr>
        </p:nvGraphicFramePr>
        <p:xfrm>
          <a:off x="594907" y="855009"/>
          <a:ext cx="8008404" cy="2203151"/>
        </p:xfrm>
        <a:graphic>
          <a:graphicData uri="http://schemas.openxmlformats.org/drawingml/2006/table">
            <a:tbl>
              <a:tblPr>
                <a:tableStyleId>{5C22544A-7EE6-4342-B048-85BDC9FD1C3A}</a:tableStyleId>
              </a:tblPr>
              <a:tblGrid>
                <a:gridCol w="4072959"/>
                <a:gridCol w="164419"/>
                <a:gridCol w="1207948"/>
                <a:gridCol w="164419"/>
                <a:gridCol w="1148280"/>
                <a:gridCol w="164419"/>
                <a:gridCol w="1085960"/>
              </a:tblGrid>
              <a:tr h="201930">
                <a:tc>
                  <a:txBody>
                    <a:bodyPr/>
                    <a:lstStyle/>
                    <a:p>
                      <a:pPr marL="0" marR="0" algn="l">
                        <a:spcBef>
                          <a:spcPts val="0"/>
                        </a:spcBef>
                        <a:spcAft>
                          <a:spcPts val="0"/>
                        </a:spcAft>
                      </a:pPr>
                      <a:r>
                        <a:rPr lang="en-US" altLang="zh-CN" sz="1200" kern="100">
                          <a:effectLst/>
                          <a:latin typeface="+mj-lt"/>
                          <a:ea typeface="宋体" panose="02010600030101010101" pitchFamily="2" charset="-122"/>
                          <a:cs typeface="+mj-lt"/>
                        </a:rPr>
                        <a:t>$ </a:t>
                      </a:r>
                      <a:r>
                        <a:rPr lang="zh-CN" altLang="en-US" sz="1200" kern="100">
                          <a:effectLst/>
                          <a:latin typeface="+mj-lt"/>
                          <a:ea typeface="宋体" panose="02010600030101010101" pitchFamily="2" charset="-122"/>
                          <a:cs typeface="+mj-lt"/>
                        </a:rPr>
                        <a:t>in thousands</a:t>
                      </a:r>
                      <a:endParaRPr lang="zh-CN" altLang="en-US" sz="1200" kern="100" dirty="0">
                        <a:effectLst/>
                        <a:latin typeface="+mj-lt"/>
                        <a:ea typeface="宋体" panose="02010600030101010101" pitchFamily="2" charset="-122"/>
                        <a:cs typeface="+mj-lt"/>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cPr/>
                </a:tc>
                <a:tc hMerge="1">
                  <a:tcPr/>
                </a:tc>
                <a:tc hMerge="1">
                  <a:tcPr/>
                </a:tc>
                <a:tc hMerge="1">
                  <a:tcPr/>
                </a:tc>
                <a:tc hMerge="1">
                  <a:tcPr/>
                </a:tc>
              </a:tr>
              <a:tr h="282911">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a:effectLst/>
                        </a:rPr>
                        <a:t>Mar. 31, 2025</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a:effectLst/>
                        </a:rPr>
                        <a:t>Dec.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altLang="zh-CN" sz="1200" kern="100">
                          <a:effectLst/>
                        </a:rPr>
                        <a:t>Mar. 31, 2024</a:t>
                      </a:r>
                      <a:endPar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r>
              <a:tr h="201930">
                <a:tc>
                  <a:txBody>
                    <a:bodyPr/>
                    <a:lstStyle/>
                    <a:p>
                      <a:pPr marL="127000" marR="0" indent="-127000" algn="l">
                        <a:spcBef>
                          <a:spcPts val="0"/>
                        </a:spcBef>
                        <a:spcAft>
                          <a:spcPts val="0"/>
                        </a:spcAft>
                      </a:pPr>
                      <a:r>
                        <a:rPr lang="en-US" sz="1200" kern="0">
                          <a:effectLst/>
                        </a:rPr>
                        <a:t>Net (</a:t>
                      </a:r>
                      <a:r>
                        <a:rPr lang="en-US" sz="1200" kern="0" dirty="0">
                          <a:effectLst/>
                        </a:rPr>
                        <a:t>loss)/income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(92,733)</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(241,512)</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28,154</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r>
              <a:tr h="201930">
                <a:tc>
                  <a:txBody>
                    <a:bodyPr/>
                    <a:lstStyle/>
                    <a:p>
                      <a:pPr marL="0" marR="0" algn="l">
                        <a:spcBef>
                          <a:spcPts val="0"/>
                        </a:spcBef>
                        <a:spcAft>
                          <a:spcPts val="0"/>
                        </a:spcAft>
                      </a:pPr>
                      <a:r>
                        <a:rPr lang="en-US" sz="1200" kern="100">
                          <a:effectLst/>
                        </a:rPr>
                        <a:t>Income tax (</a:t>
                      </a:r>
                      <a:r>
                        <a:rPr lang="en-US" sz="1200" kern="100" dirty="0">
                          <a:effectLst/>
                        </a:rPr>
                        <a:t>benefit)/expense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(12,274)</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(48,973)</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14,356</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r>
              <a:tr h="0">
                <a:tc>
                  <a:txBody>
                    <a:bodyPr/>
                    <a:lstStyle/>
                    <a:p>
                      <a:pPr marL="0" marR="0" algn="l">
                        <a:spcBef>
                          <a:spcPts val="0"/>
                        </a:spcBef>
                        <a:spcAft>
                          <a:spcPts val="0"/>
                        </a:spcAft>
                      </a:pPr>
                      <a:r>
                        <a:rPr lang="en-US" sz="1200" kern="100">
                          <a:effectLst/>
                        </a:rPr>
                        <a:t>Interest </a:t>
                      </a:r>
                      <a:r>
                        <a:rPr lang="en-US" sz="1200" kern="100">
                          <a:effectLst/>
                          <a:sym typeface="+mn-ea"/>
                        </a:rPr>
                        <a:t>income</a:t>
                      </a:r>
                      <a:r>
                        <a:rPr lang="en-US" sz="1200" kern="100">
                          <a:effectLst/>
                        </a:rPr>
                        <a:t>, net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(2,670)</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(6,761)</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a:solidFill>
                            <a:srgbClr val="000000"/>
                          </a:solidFill>
                          <a:effectLst/>
                          <a:latin typeface="+mj-lt"/>
                          <a:ea typeface="宋体" panose="02010600030101010101" pitchFamily="2" charset="-122"/>
                          <a:cs typeface="+mj-lt"/>
                        </a:rPr>
                        <a:t>(12,269)</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r>
              <a:tr h="191770">
                <a:tc>
                  <a:txBody>
                    <a:bodyPr/>
                    <a:lstStyle/>
                    <a:p>
                      <a:pPr marL="0" marR="0" algn="l">
                        <a:spcBef>
                          <a:spcPts val="0"/>
                        </a:spcBef>
                        <a:spcAft>
                          <a:spcPts val="0"/>
                        </a:spcAft>
                      </a:pPr>
                      <a:r>
                        <a:rPr lang="en-US" sz="1200" kern="100">
                          <a:effectLst/>
                        </a:rPr>
                        <a:t>Depreciation &amp; Amortization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59,245</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60,740</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0" i="0" u="none" strike="noStrike" kern="1200" dirty="0">
                          <a:solidFill>
                            <a:srgbClr val="000000"/>
                          </a:solidFill>
                          <a:effectLst/>
                          <a:latin typeface="+mj-lt"/>
                          <a:ea typeface="宋体" panose="02010600030101010101" pitchFamily="2" charset="-122"/>
                          <a:cs typeface="+mj-lt"/>
                        </a:rPr>
                        <a:t>46,669</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r h="0">
                <a:tc>
                  <a:txBody>
                    <a:bodyPr/>
                    <a:lstStyle/>
                    <a:p>
                      <a:pPr marL="0" marR="0" algn="l">
                        <a:spcBef>
                          <a:spcPts val="0"/>
                        </a:spcBef>
                        <a:spcAft>
                          <a:spcPts val="0"/>
                        </a:spcAft>
                      </a:pPr>
                      <a:r>
                        <a:rPr lang="en-US" sz="1200" b="1" kern="0">
                          <a:effectLst/>
                        </a:rPr>
                        <a:t>EBITDA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(48,432)</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(236,506)</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76,910</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r h="201930">
                <a:tc>
                  <a:txBody>
                    <a:bodyPr/>
                    <a:lstStyle/>
                    <a:p>
                      <a:pPr marL="127000" marR="0" indent="-127000" algn="l">
                        <a:spcBef>
                          <a:spcPts val="0"/>
                        </a:spcBef>
                        <a:spcAft>
                          <a:spcPts val="0"/>
                        </a:spcAft>
                      </a:pPr>
                      <a:r>
                        <a:rPr lang="en-US" sz="1200" b="1" kern="0">
                          <a:effectLst/>
                        </a:rPr>
                        <a:t>EBITDA margin</a:t>
                      </a:r>
                      <a:r>
                        <a:rPr lang="en-US" sz="1200" b="1" kern="100">
                          <a:effectLst/>
                        </a:rPr>
                        <a:t> </a:t>
                      </a:r>
                      <a:r>
                        <a:rPr lang="en-US" sz="1200" b="1" kern="0">
                          <a:effectLst/>
                        </a:rPr>
                        <a:t>(</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-39.1%</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a:solidFill>
                            <a:srgbClr val="000000"/>
                          </a:solidFill>
                          <a:effectLst/>
                          <a:latin typeface="+mj-lt"/>
                          <a:ea typeface="宋体" panose="02010600030101010101" pitchFamily="2" charset="-122"/>
                          <a:cs typeface="+mj-lt"/>
                        </a:rPr>
                        <a:t>-121.1%</a:t>
                      </a:r>
                      <a:endParaRPr lang="en-US" altLang="en-US" sz="1200" b="1"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marL="0" algn="r" defTabSz="914400" rtl="0" eaLnBrk="1" fontAlgn="ctr" latinLnBrk="0" hangingPunct="1">
                        <a:buNone/>
                      </a:pPr>
                      <a:r>
                        <a:rPr lang="en-US" sz="1200" b="1" i="0" u="none" strike="noStrike" kern="1200" dirty="0">
                          <a:solidFill>
                            <a:srgbClr val="000000"/>
                          </a:solidFill>
                          <a:effectLst/>
                          <a:latin typeface="+mj-lt"/>
                          <a:ea typeface="宋体" panose="02010600030101010101" pitchFamily="2" charset="-122"/>
                          <a:cs typeface="+mj-lt"/>
                        </a:rPr>
                        <a:t>18.5%</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bl>
          </a:graphicData>
        </a:graphic>
      </p:graphicFrame>
      <p:graphicFrame>
        <p:nvGraphicFramePr>
          <p:cNvPr id="5" name="表格 4"/>
          <p:cNvGraphicFramePr>
            <a:graphicFrameLocks noGrp="1"/>
          </p:cNvGraphicFramePr>
          <p:nvPr>
            <p:custDataLst>
              <p:tags r:id="rId2"/>
            </p:custDataLst>
          </p:nvPr>
        </p:nvGraphicFramePr>
        <p:xfrm>
          <a:off x="594908" y="3371265"/>
          <a:ext cx="8008404" cy="2286000"/>
        </p:xfrm>
        <a:graphic>
          <a:graphicData uri="http://schemas.openxmlformats.org/drawingml/2006/table">
            <a:tbl>
              <a:tblPr>
                <a:tableStyleId>{5C22544A-7EE6-4342-B048-85BDC9FD1C3A}</a:tableStyleId>
              </a:tblPr>
              <a:tblGrid>
                <a:gridCol w="4050950"/>
                <a:gridCol w="162560"/>
                <a:gridCol w="1218630"/>
                <a:gridCol w="164419"/>
                <a:gridCol w="1160866"/>
                <a:gridCol w="164419"/>
                <a:gridCol w="1086560"/>
              </a:tblGrid>
              <a:tr h="249045">
                <a:tc>
                  <a:txBody>
                    <a:bodyPr/>
                    <a:lstStyle/>
                    <a:p>
                      <a:pPr marL="0" marR="0" algn="l">
                        <a:spcBef>
                          <a:spcPts val="0"/>
                        </a:spcBef>
                        <a:spcAft>
                          <a:spcPts val="0"/>
                        </a:spcAft>
                      </a:pPr>
                      <a:r>
                        <a:rPr lang="en-US" altLang="zh-CN" sz="1200" kern="100">
                          <a:effectLst/>
                          <a:latin typeface="+mj-lt"/>
                          <a:ea typeface="宋体" panose="02010600030101010101" pitchFamily="2" charset="-122"/>
                          <a:cs typeface="+mj-lt"/>
                          <a:sym typeface="+mn-ea"/>
                        </a:rPr>
                        <a:t>$ </a:t>
                      </a:r>
                      <a:r>
                        <a:rPr lang="zh-CN" altLang="en-US" sz="1200" kern="100">
                          <a:effectLst/>
                          <a:latin typeface="+mj-lt"/>
                          <a:ea typeface="宋体" panose="02010600030101010101" pitchFamily="2" charset="-122"/>
                          <a:cs typeface="+mj-lt"/>
                          <a:sym typeface="+mn-ea"/>
                        </a:rPr>
                        <a:t>in thousands</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cPr/>
                </a:tc>
                <a:tc hMerge="1">
                  <a:tcPr/>
                </a:tc>
                <a:tc hMerge="1">
                  <a:tcPr/>
                </a:tc>
                <a:tc hMerge="1">
                  <a:tcPr/>
                </a:tc>
                <a:tc hMerge="1">
                  <a:tcPr/>
                </a:tc>
              </a:tr>
              <a:tr h="249045">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a:effectLst/>
                        </a:rPr>
                        <a:t>Mar. 31, 2025</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a:effectLst/>
                        </a:rPr>
                        <a:t>Dec.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altLang="zh-CN" sz="1200" kern="100">
                          <a:effectLst/>
                        </a:rPr>
                        <a:t>Mar. 31, 2024</a:t>
                      </a:r>
                      <a:endPar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r>
              <a:tr h="415076">
                <a:tc>
                  <a:txBody>
                    <a:bodyPr/>
                    <a:lstStyle/>
                    <a:p>
                      <a:pPr marL="127000" marR="0" indent="-127000" algn="l">
                        <a:spcBef>
                          <a:spcPts val="0"/>
                        </a:spcBef>
                        <a:spcAft>
                          <a:spcPts val="0"/>
                        </a:spcAft>
                      </a:pPr>
                      <a:r>
                        <a:rPr lang="en-US" sz="1200" kern="0">
                          <a:effectLst/>
                        </a:rPr>
                        <a:t>Net loss attributable to Daqo New Energy Corp. shareholders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buNone/>
                      </a:pPr>
                      <a:r>
                        <a:rPr lang="en-US" sz="1200" b="0" i="0" u="none" strike="noStrike" kern="1200" dirty="0">
                          <a:solidFill>
                            <a:srgbClr val="000000"/>
                          </a:solidFill>
                          <a:effectLst/>
                          <a:latin typeface="+mj-lt"/>
                          <a:ea typeface="宋体" panose="02010600030101010101" pitchFamily="2" charset="-122"/>
                          <a:cs typeface="+mj-lt"/>
                        </a:rPr>
                        <a:t>(71,837)</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0" i="0" u="none" strike="noStrike" kern="1200" dirty="0">
                          <a:solidFill>
                            <a:srgbClr val="000000"/>
                          </a:solidFill>
                          <a:effectLst/>
                          <a:latin typeface="+mj-lt"/>
                          <a:ea typeface="宋体" panose="02010600030101010101" pitchFamily="2" charset="-122"/>
                          <a:cs typeface="+mj-lt"/>
                        </a:rPr>
                        <a:t> </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(180,182)</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15,473</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r>
              <a:tr h="249045">
                <a:tc>
                  <a:txBody>
                    <a:bodyPr/>
                    <a:lstStyle/>
                    <a:p>
                      <a:pPr marL="0" marR="0" algn="l">
                        <a:spcBef>
                          <a:spcPts val="0"/>
                        </a:spcBef>
                        <a:spcAft>
                          <a:spcPts val="0"/>
                        </a:spcAft>
                      </a:pPr>
                      <a:r>
                        <a:rPr lang="en-US" sz="1200" kern="0">
                          <a:effectLst/>
                        </a:rPr>
                        <a:t>Share-based compensation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18,606</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0" i="0" u="none" strike="noStrike" kern="1200" dirty="0">
                          <a:solidFill>
                            <a:srgbClr val="000000"/>
                          </a:solidFill>
                          <a:effectLst/>
                          <a:latin typeface="+mj-lt"/>
                          <a:ea typeface="宋体" panose="02010600030101010101" pitchFamily="2" charset="-122"/>
                          <a:cs typeface="+mj-lt"/>
                        </a:rPr>
                        <a:t>9,532</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20,574</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r>
              <a:tr h="415076">
                <a:tc>
                  <a:txBody>
                    <a:bodyPr/>
                    <a:lstStyle/>
                    <a:p>
                      <a:pPr marL="0" marR="0" algn="l">
                        <a:spcBef>
                          <a:spcPts val="0"/>
                        </a:spcBef>
                        <a:spcAft>
                          <a:spcPts val="0"/>
                        </a:spcAft>
                      </a:pPr>
                      <a:r>
                        <a:rPr lang="en-US" sz="1200" b="1" kern="0">
                          <a:effectLst/>
                        </a:rPr>
                        <a:t>Adjusted net (</a:t>
                      </a:r>
                      <a:r>
                        <a:rPr lang="en-US" sz="1200" b="1" kern="0" dirty="0">
                          <a:effectLst/>
                        </a:rPr>
                        <a:t>loss</a:t>
                      </a:r>
                      <a:r>
                        <a:rPr lang="en-US" sz="1200" b="1" kern="0">
                          <a:effectLst/>
                        </a:rPr>
                        <a:t>)/income (non-GAAP) attributable to Daqo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 (53,231)</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(170,650)</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36,047</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r h="249045">
                <a:tc>
                  <a:txBody>
                    <a:bodyPr/>
                    <a:lstStyle/>
                    <a:p>
                      <a:pPr marL="0" marR="0" algn="l">
                        <a:spcBef>
                          <a:spcPts val="0"/>
                        </a:spcBef>
                        <a:spcAft>
                          <a:spcPts val="0"/>
                        </a:spcAft>
                      </a:pPr>
                      <a:r>
                        <a:rPr lang="en-US" sz="1200" b="1" kern="0">
                          <a:effectLst/>
                        </a:rPr>
                        <a:t>Adjusted (</a:t>
                      </a:r>
                      <a:r>
                        <a:rPr lang="en-US" sz="1200" b="1" kern="0" dirty="0">
                          <a:effectLst/>
                        </a:rPr>
                        <a:t>loss</a:t>
                      </a:r>
                      <a:r>
                        <a:rPr lang="en-US" sz="1200" b="1" kern="0">
                          <a:effectLst/>
                        </a:rPr>
                        <a:t>)/earnings per basic ADS*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(0.80)</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l">
                        <a:buNone/>
                      </a:pPr>
                      <a:r>
                        <a:rPr lang="en-US" sz="1200" b="1" i="0" u="none" strike="noStrike" kern="1200">
                          <a:solidFill>
                            <a:srgbClr val="000000"/>
                          </a:solidFill>
                          <a:effectLst/>
                          <a:latin typeface="+mj-lt"/>
                          <a:ea typeface="宋体" panose="02010600030101010101" pitchFamily="2" charset="-122"/>
                          <a:cs typeface="+mj-lt"/>
                        </a:rPr>
                        <a:t> </a:t>
                      </a:r>
                      <a:endParaRPr lang="en-US" altLang="en-US" sz="1200" b="1" i="0" u="none" strike="noStrike" kern="1200">
                        <a:solidFill>
                          <a:srgbClr val="000000"/>
                        </a:solidFill>
                        <a:effectLst/>
                        <a:latin typeface="+mj-lt"/>
                        <a:ea typeface="宋体" panose="02010600030101010101" pitchFamily="2" charset="-122"/>
                        <a:cs typeface="+mj-lt"/>
                      </a:endParaRPr>
                    </a:p>
                  </a:txBody>
                  <a:tcPr marL="68580" marR="68580" marT="0" marB="0"/>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(2.56)</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c>
                  <a:txBody>
                    <a:bodyPr/>
                    <a:lstStyle/>
                    <a:p>
                      <a:pPr algn="l">
                        <a:buNone/>
                      </a:pPr>
                      <a:r>
                        <a:rPr lang="en-US" sz="1200" b="1" i="0" u="none" strike="noStrike" kern="1200" dirty="0">
                          <a:solidFill>
                            <a:srgbClr val="000000"/>
                          </a:solidFill>
                          <a:effectLst/>
                          <a:latin typeface="+mj-lt"/>
                          <a:ea typeface="宋体" panose="02010600030101010101" pitchFamily="2" charset="-122"/>
                          <a:cs typeface="+mj-lt"/>
                        </a:rPr>
                        <a:t> </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tc>
                <a:tc>
                  <a:txBody>
                    <a:bodyPr/>
                    <a:lstStyle/>
                    <a:p>
                      <a:pPr algn="r">
                        <a:buNone/>
                      </a:pPr>
                      <a:r>
                        <a:rPr lang="en-US" sz="1200" b="1" i="0" u="none" strike="noStrike" kern="1200" dirty="0">
                          <a:solidFill>
                            <a:srgbClr val="000000"/>
                          </a:solidFill>
                          <a:effectLst/>
                          <a:latin typeface="+mj-lt"/>
                          <a:ea typeface="宋体" panose="02010600030101010101" pitchFamily="2" charset="-122"/>
                          <a:cs typeface="+mj-lt"/>
                        </a:rPr>
                        <a:t>0.55</a:t>
                      </a:r>
                      <a:endParaRPr lang="en-US" altLang="en-US" sz="1200" b="1"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r h="249045">
                <a:tc>
                  <a:txBody>
                    <a:bodyPr/>
                    <a:lstStyle/>
                    <a:p>
                      <a:pPr marL="0" marR="0" algn="l">
                        <a:spcBef>
                          <a:spcPts val="0"/>
                        </a:spcBef>
                        <a:spcAft>
                          <a:spcPts val="0"/>
                        </a:spcAft>
                      </a:pPr>
                      <a:r>
                        <a:rPr lang="en-US" sz="1200" kern="0">
                          <a:effectLst/>
                        </a:rPr>
                        <a:t>Adjusted (</a:t>
                      </a:r>
                      <a:r>
                        <a:rPr lang="en-US" sz="1200" kern="0" dirty="0">
                          <a:effectLst/>
                        </a:rPr>
                        <a:t>loss</a:t>
                      </a:r>
                      <a:r>
                        <a:rPr lang="en-US" sz="1200" kern="0">
                          <a:effectLst/>
                        </a:rPr>
                        <a:t>)/earnings per diluted ADS* (</a:t>
                      </a:r>
                      <a:r>
                        <a:rPr lang="en-US" sz="1200" kern="0" dirty="0">
                          <a:effectLst/>
                        </a:rPr>
                        <a:t>non-GAAP)</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b">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(0.80)</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algn="l">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tc>
                <a:tc>
                  <a:txBody>
                    <a:bodyPr/>
                    <a:lstStyle/>
                    <a:p>
                      <a:pPr algn="r">
                        <a:buNone/>
                      </a:pPr>
                      <a:r>
                        <a:rPr lang="en-US" sz="1200" b="0" i="0" u="none" strike="noStrike" kern="1200">
                          <a:solidFill>
                            <a:srgbClr val="000000"/>
                          </a:solidFill>
                          <a:effectLst/>
                          <a:latin typeface="+mj-lt"/>
                          <a:ea typeface="宋体" panose="02010600030101010101" pitchFamily="2" charset="-122"/>
                          <a:cs typeface="+mj-lt"/>
                        </a:rPr>
                        <a:t>(2.56)</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ctr"/>
                </a:tc>
                <a:tc>
                  <a:txBody>
                    <a:bodyPr/>
                    <a:lstStyle/>
                    <a:p>
                      <a:pPr algn="just">
                        <a:buNone/>
                      </a:pPr>
                      <a:r>
                        <a:rPr lang="en-US" sz="1200" b="0" i="0" u="none" strike="noStrike" kern="1200">
                          <a:solidFill>
                            <a:srgbClr val="000000"/>
                          </a:solidFill>
                          <a:effectLst/>
                          <a:latin typeface="+mj-lt"/>
                          <a:ea typeface="宋体" panose="02010600030101010101" pitchFamily="2" charset="-122"/>
                          <a:cs typeface="+mj-lt"/>
                        </a:rPr>
                        <a:t> </a:t>
                      </a:r>
                      <a:endParaRPr lang="en-US" altLang="en-US" sz="1200" b="0" i="0" u="none" strike="noStrike" kern="1200">
                        <a:solidFill>
                          <a:srgbClr val="000000"/>
                        </a:solidFill>
                        <a:effectLst/>
                        <a:latin typeface="+mj-lt"/>
                        <a:ea typeface="宋体" panose="02010600030101010101" pitchFamily="2" charset="-122"/>
                        <a:cs typeface="+mj-lt"/>
                      </a:endParaRPr>
                    </a:p>
                  </a:txBody>
                  <a:tcPr marL="68580" marR="68580" marT="0" marB="0" anchor="b"/>
                </a:tc>
                <a:tc>
                  <a:txBody>
                    <a:bodyPr/>
                    <a:lstStyle/>
                    <a:p>
                      <a:pPr algn="r">
                        <a:buNone/>
                      </a:pPr>
                      <a:r>
                        <a:rPr lang="en-US" sz="1200" b="0" i="0" u="none" strike="noStrike" kern="1200" dirty="0">
                          <a:solidFill>
                            <a:srgbClr val="000000"/>
                          </a:solidFill>
                          <a:effectLst/>
                          <a:latin typeface="+mj-lt"/>
                          <a:ea typeface="宋体" panose="02010600030101010101" pitchFamily="2" charset="-122"/>
                          <a:cs typeface="+mj-lt"/>
                        </a:rPr>
                        <a:t>0.55</a:t>
                      </a:r>
                      <a:endParaRPr lang="en-US" altLang="en-US" sz="1200" b="0" i="0" u="none" strike="noStrike" kern="1200" dirty="0">
                        <a:solidFill>
                          <a:srgbClr val="000000"/>
                        </a:solidFill>
                        <a:effectLst/>
                        <a:latin typeface="+mj-lt"/>
                        <a:ea typeface="宋体" panose="02010600030101010101" pitchFamily="2" charset="-122"/>
                        <a:cs typeface="+mj-lt"/>
                      </a:endParaRPr>
                    </a:p>
                  </a:txBody>
                  <a:tcPr marL="68580" marR="68580" marT="0" marB="0" anchor="ctr"/>
                </a:tc>
              </a:tr>
            </a:tbl>
          </a:graphicData>
        </a:graphic>
      </p:graphicFrame>
      <p:sp>
        <p:nvSpPr>
          <p:cNvPr id="4" name="Title 1"/>
          <p:cNvSpPr txBox="1"/>
          <p:nvPr/>
        </p:nvSpPr>
        <p:spPr>
          <a:xfrm>
            <a:off x="449263" y="190500"/>
            <a:ext cx="8247888" cy="350865"/>
          </a:xfrm>
          <a:prstGeom prst="rect">
            <a:avLst/>
          </a:prstGeom>
        </p:spPr>
        <p:txBody>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F47F36"/>
                </a:solidFill>
                <a:effectLst/>
                <a:uLnTx/>
                <a:uFillTx/>
                <a:latin typeface="Arial" panose="020B0604020202020204" pitchFamily="34" charset="0"/>
                <a:ea typeface="宋体" panose="02010600030101010101" pitchFamily="2" charset="-122"/>
                <a:cs typeface="+mn-cs"/>
              </a:rPr>
              <a:t>Non-GAAP Reconciliation</a:t>
            </a:r>
            <a:endParaRPr kumimoji="0" lang="en-US" altLang="zh-CN" sz="18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solidFill>
                  <a:srgbClr val="F47F36"/>
                </a:solidFill>
              </a:rPr>
              <a:t>Use of Non-GAAP financial measures</a:t>
            </a:r>
            <a:endParaRPr lang="en-US" dirty="0">
              <a:solidFill>
                <a:srgbClr val="F47F36"/>
              </a:solidFill>
            </a:endParaRPr>
          </a:p>
        </p:txBody>
      </p:sp>
      <p:sp>
        <p:nvSpPr>
          <p:cNvPr id="5" name="TextBox 4"/>
          <p:cNvSpPr txBox="1"/>
          <p:nvPr/>
        </p:nvSpPr>
        <p:spPr>
          <a:xfrm>
            <a:off x="328613" y="751344"/>
            <a:ext cx="8244713" cy="4799775"/>
          </a:xfrm>
          <a:prstGeom prst="rect">
            <a:avLst/>
          </a:prstGeom>
          <a:noFill/>
        </p:spPr>
        <p:txBody>
          <a:bodyPr wrap="square" rtlCol="0">
            <a:spAutoFit/>
          </a:bodyPr>
          <a:lstStyle/>
          <a:p>
            <a:pPr algn="just">
              <a:lnSpc>
                <a:spcPct val="100000"/>
              </a:lnSpc>
            </a:pPr>
            <a:r>
              <a:rPr lang="en-US" altLang="zh-CN" sz="1400" kern="100">
                <a:effectLst/>
                <a:latin typeface="Arial" panose="020B0604020202020204" pitchFamily="34" charset="0"/>
                <a:ea typeface="宋体" panose="02010600030101010101" pitchFamily="2" charset="-122"/>
                <a:cs typeface="Times New Roman" panose="02020603050405020304" pitchFamily="18" charset="0"/>
              </a:rPr>
              <a:t>To supplement Daqo New Energy’s consolidated financial results presented in accordance with United States Generally Accepted Accounting Principles (“US GAAP”), the Company uses certain non-GAAP financial measures that are adjusted for certain items from the most directly comparable GAAP measures including earnings before interest, taxes, depreciation and amortization ("EBITDA") and EBITDA margin (which represents the proportion of EBITDA in revenues). Our management believes that each of these non-GAAP measures is useful to investors, enabling them to better assess changes in key element of the Company's results of operations across different reporting periods on a consistent basis, independent of certain items as described below. Thus, our management believes that, used in conjunction with US GAAP financial measures, these non-GAAP financial measures provide investors with meaningful supplemental information to assess the Company's operating results in a manner that is focused on its ongoing, core operating performance. Our management uses these non-GAAP measures internally to assess the business, its financial performance, current and historical results, as well as for strategic decision-making and forecasting future results. Given our management's use of these non-GAAP measures, the Company believes these measures are important to investors in understanding the Company's operating results as seen through the eyes of our management. These non-GAAP measures are not prepared in accordance with US GAAP or intended to be considered in isolation or as a substitute for the financial information prepared and presented in accordance with US GAAP; the non-GAAP measures should be reviewed together with the US GAAP measures, and may be different from non-GAAP measures used by other companies</a:t>
            </a: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sz="1400">
                <a:latin typeface="+mn-lt"/>
              </a:rPr>
              <a:t> </a:t>
            </a:r>
            <a:endParaRPr lang="zh-CN" altLang="zh-CN" sz="1400" dirty="0">
              <a:latin typeface="+mn-lt"/>
            </a:endParaRPr>
          </a:p>
          <a:p>
            <a:pPr algn="l"/>
            <a:endParaRPr kumimoji="0" lang="zh-CN" altLang="en-US" sz="1400" b="0" i="0" u="none" strike="noStrike" kern="1200" cap="none" spc="0" normalizeH="0" baseline="0" noProof="0" dirty="0">
              <a:ln>
                <a:noFill/>
              </a:ln>
              <a:solidFill>
                <a:prstClr val="black"/>
              </a:solidFill>
              <a:effectLst/>
              <a:uLnTx/>
              <a:uFillTx/>
              <a:latin typeface="+mn-lt"/>
              <a:ea typeface="宋体" panose="02010600030101010101" pitchFamily="2" charset="-122"/>
              <a:cs typeface="+mn-cs"/>
            </a:endParaRPr>
          </a:p>
        </p:txBody>
      </p:sp>
      <p:sp>
        <p:nvSpPr>
          <p:cNvPr id="3" name="灯片编号占位符 2"/>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fld>
            <a:endParaRPr lang="en-US"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ONMcRNT3uJBngXBJumajLpZLNN2VI0MoU51RbxdWbCpuJe5jVqOI9P0QPzMo31r7A4CPF4Qax+i6GwH0KuTKF3FCsM9rrkOoeWmbBkcd5VF2jGANVUOqgbAZ2gZVkSY3Rtkw0U78m48oteZ1G6WHRyDHnXLlCFkPl1VU/m8yC7pva8BKY6kVBQ1Fk+WUZD1hsNQCD2Vklt0tp97bcLGlcdIic9IZJISyGoM29nq8sASAvvs7+rEFm+xWgzIa3ttGw=="/>
          <p:cNvSpPr>
            <a:spLocks noGrp="1"/>
          </p:cNvSpPr>
          <p:nvPr>
            <p:ph type="sldNum" sz="quarter" idx="4"/>
          </p:nvPr>
        </p:nvSpPr>
        <p:spPr/>
        <p:txBody>
          <a:bodyPr/>
          <a:lstStyle/>
          <a:p>
            <a:fld id="{3C5482B9-D11D-4067-B360-F1AA9B4F5826}" type="slidenum">
              <a:rPr lang="en-US" noProof="1" smtClean="0"/>
            </a:fld>
            <a:endParaRPr lang="en-US" noProof="1"/>
          </a:p>
        </p:txBody>
      </p:sp>
      <p:pic>
        <p:nvPicPr>
          <p:cNvPr id="55" name="Picture 5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56" name="Picture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4788" y="2531619"/>
            <a:ext cx="3648075" cy="454539"/>
          </a:xfrm>
          <a:prstGeom prst="rect">
            <a:avLst/>
          </a:prstGeom>
        </p:spPr>
      </p:pic>
      <p:sp>
        <p:nvSpPr>
          <p:cNvPr id="57" name="Title" descr="Text Box: Flysheet heading"/>
          <p:cNvSpPr txBox="1">
            <a:spLocks noChangeArrowheads="1"/>
          </p:cNvSpPr>
          <p:nvPr/>
        </p:nvSpPr>
        <p:spPr bwMode="gray">
          <a:xfrm>
            <a:off x="454025" y="4031416"/>
            <a:ext cx="823912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noAutofit/>
          </a:bodyPr>
          <a:lstStyle>
            <a:lvl1pPr algn="l" defTabSz="914400" rtl="0" eaLnBrk="1" latinLnBrk="0" hangingPunct="1">
              <a:lnSpc>
                <a:spcPct val="95000"/>
              </a:lnSpc>
              <a:spcBef>
                <a:spcPct val="0"/>
              </a:spcBef>
              <a:buNone/>
              <a:defRPr sz="2400" b="1" kern="1200">
                <a:solidFill>
                  <a:schemeClr val="accent1"/>
                </a:solidFill>
                <a:latin typeface="+mj-lt"/>
                <a:ea typeface="+mj-ea"/>
                <a:cs typeface="+mn-cs"/>
              </a:defRPr>
            </a:lvl1pPr>
          </a:lstStyle>
          <a:p>
            <a:pPr algn="ctr" fontAlgn="auto">
              <a:spcAft>
                <a:spcPts val="0"/>
              </a:spcAft>
              <a:buClrTx/>
            </a:pPr>
            <a:r>
              <a:rPr lang="zh-CN" altLang="en-US" sz="4400">
                <a:solidFill>
                  <a:srgbClr val="F47F36"/>
                </a:solidFill>
              </a:rPr>
              <a:t>  </a:t>
            </a:r>
            <a:r>
              <a:rPr lang="en-US" altLang="zh-CN" sz="4400">
                <a:solidFill>
                  <a:srgbClr val="F47F36"/>
                </a:solidFill>
              </a:rPr>
              <a:t>Thank you</a:t>
            </a:r>
            <a:r>
              <a:rPr lang="en-US" altLang="zh-CN" sz="4400" dirty="0">
                <a:solidFill>
                  <a:srgbClr val="F47F36"/>
                </a:solidFill>
              </a:rPr>
              <a:t>!</a:t>
            </a:r>
            <a:endParaRPr lang="en-US" altLang="zh-CN" sz="4400" dirty="0">
              <a:solidFill>
                <a:srgbClr val="F47F36"/>
              </a:solidFill>
            </a:endParaRPr>
          </a:p>
        </p:txBody>
      </p:sp>
    </p:spTree>
    <p:custDataLst>
      <p:tags r:id="rId3"/>
    </p:custDataLst>
  </p:cSld>
  <p:clrMapOvr>
    <a:masterClrMapping/>
  </p:clrMapOvr>
</p:sld>
</file>

<file path=ppt/tags/tag1.xml><?xml version="1.0" encoding="utf-8"?>
<p:tagLst xmlns:p="http://schemas.openxmlformats.org/presentationml/2006/main">
  <p:tag name="ISDISCLAIMER" val="True"/>
</p:tagLst>
</file>

<file path=ppt/tags/tag2.xml><?xml version="1.0" encoding="utf-8"?>
<p:tagLst xmlns:p="http://schemas.openxmlformats.org/presentationml/2006/main">
  <p:tag name="ISDISCLAIMER" val="True"/>
</p:tagLst>
</file>

<file path=ppt/tags/tag3.xml><?xml version="1.0" encoding="utf-8"?>
<p:tagLst xmlns:p="http://schemas.openxmlformats.org/presentationml/2006/main">
  <p:tag name="TAGS" val="&lt;tags&gt;&lt;tag n=&quot;id&quot; v=&quot;2&quot; /&gt;&lt;tag n=&quot;name&quot; v=&quot;CoverPageTitleBox&quot; /&gt;&lt;/tags&gt;"/>
</p:tagLst>
</file>

<file path=ppt/tags/tag4.xml><?xml version="1.0" encoding="utf-8"?>
<p:tagLst xmlns:p="http://schemas.openxmlformats.org/presentationml/2006/main">
  <p:tag name="TAGS" val="&lt;tags&gt;&lt;tag n=&quot;id&quot; v=&quot;6&quot; /&gt;&lt;tag n=&quot;name&quot; v=&quot;BasicText&quot; /&gt;&lt;/tags&gt;"/>
</p:tagLst>
</file>

<file path=ppt/tags/tag5.xml><?xml version="1.0" encoding="utf-8"?>
<p:tagLst xmlns:p="http://schemas.openxmlformats.org/presentationml/2006/main">
  <p:tag name="TAGS" val="&lt;tags&gt;&lt;tag n=&quot;id&quot; v=&quot;4&quot; /&gt;&lt;tag n=&quot;name&quot; v=&quot;Flysheet&quot; /&gt;&lt;/tags&gt;"/>
</p:tagLst>
</file>

<file path=ppt/tags/tag6.xml><?xml version="1.0" encoding="utf-8"?>
<p:tagLst xmlns:p="http://schemas.openxmlformats.org/presentationml/2006/main">
  <p:tag name="KSO_WM_UNIT_TABLE_BEAUTIFY" val="smartTable{91be8bd0-77a6-46cb-b859-707e597d5527}"/>
</p:tagLst>
</file>

<file path=ppt/tags/tag7.xml><?xml version="1.0" encoding="utf-8"?>
<p:tagLst xmlns:p="http://schemas.openxmlformats.org/presentationml/2006/main">
  <p:tag name="KSO_WM_UNIT_TABLE_BEAUTIFY" val="smartTable{fe35c20e-eacd-476e-8581-67527ebffdcd}"/>
</p:tagLst>
</file>

<file path=ppt/tags/tag8.xml><?xml version="1.0" encoding="utf-8"?>
<p:tagLst xmlns:p="http://schemas.openxmlformats.org/presentationml/2006/main">
  <p:tag name="KSO_WM_UNIT_TABLE_BEAUTIFY" val="smartTable{bef9c015-775e-4cd7-bd56-ec54688520ed}"/>
</p:tagLst>
</file>

<file path=ppt/tags/tag9.xml><?xml version="1.0" encoding="utf-8"?>
<p:tagLst xmlns:p="http://schemas.openxmlformats.org/presentationml/2006/main">
  <p:tag name="KSO_WM_UNIT_TABLE_BEAUTIFY" val="smartTable{5c6c1db5-9220-472f-98fe-db845277740d}"/>
</p:tagLst>
</file>

<file path=ppt/tags/tag10.xml><?xml version="1.0" encoding="utf-8"?>
<p:tagLst xmlns:p="http://schemas.openxmlformats.org/presentationml/2006/main">
  <p:tag name="KSO_WM_UNIT_TABLE_BEAUTIFY" val="smartTable{97143a35-0508-4ec1-afbf-daa7a551e9a5}"/>
</p:tagLst>
</file>

<file path=ppt/tags/tag11.xml><?xml version="1.0" encoding="utf-8"?>
<p:tagLst xmlns:p="http://schemas.openxmlformats.org/presentationml/2006/main">
  <p:tag name="TAGS" val="&lt;tags&gt;&lt;tag n=&quot;id&quot; v=&quot;1101&quot; /&gt;&lt;tag n=&quot;name&quot; v=&quot;Title Only&quot; /&gt;&lt;tag n=&quot;layoutInfo&quot; v=&quot;i=1101|t=0|s=True|r=0|c=0|f=12|x=3|m=0|h=False|&quot; /&gt;&lt;/tags&gt;"/>
</p:tagLst>
</file>

<file path=ppt/tags/tag12.xml><?xml version="1.0" encoding="utf-8"?>
<p:tagLst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Language&quot; v=&quot;CHN&quot; /&gt;&lt;tag n=&quot;DisclaimerVer&quot; v=&quot;6.2.4.0&quot; /&gt;&lt;tag n=&quot;DatePrefix&quot; v=&quot;False&quot; /&gt;&lt;tag n=&quot;Date&quot; v=&quot;June 2017&quot; /&gt;&lt;tag n=&quot;OrgPrefix&quot; v=&quot;False&quot; /&gt;&lt;tag n=&quot;OrgUnit&quot; v=&quot;&quot; /&gt;&lt;tag n=&quot;ProdPrefix&quot; v=&quot;False&quot; /&gt;&lt;tag n=&quot;ProducedBy&quot; v=&quot;&quot; /&gt;&lt;tag n=&quot;Confidential&quot; v=&quot;False&quot; /&gt;&lt;tag n=&quot;Draft&quot; v=&quot;False&quot; /&gt;&lt;tag n=&quot;Internal&quot; v=&quot;False&quot; /&gt;&lt;tag n=&quot;CScopyright&quot; v=&quot;True&quot; /&gt;&lt;tag n=&quot;HasLatestDisc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 name="COMMONDATA" val="eyJoZGlkIjoiYTUwMGE5ZDM4ZjM4MzIwZmVlNGFkNzNlYjlhMWUyMjIifQ=="/>
  <p:tag name="KSO_WPP_MARK_KEY" val="6955a53a-1f70-4c86-adec-4b3d416f4cde"/>
</p:tagLst>
</file>

<file path=ppt/theme/theme1.xml><?xml version="1.0" encoding="utf-8"?>
<a:theme xmlns:a="http://schemas.openxmlformats.org/drawingml/2006/main" name="PowerPitch">
  <a:themeElements>
    <a:clrScheme name="DAQO">
      <a:dk1>
        <a:srgbClr val="000000"/>
      </a:dk1>
      <a:lt1>
        <a:srgbClr val="FFFFFF"/>
      </a:lt1>
      <a:dk2>
        <a:srgbClr val="F47F36"/>
      </a:dk2>
      <a:lt2>
        <a:srgbClr val="DADBDD"/>
      </a:lt2>
      <a:accent1>
        <a:srgbClr val="F47F36"/>
      </a:accent1>
      <a:accent2>
        <a:srgbClr val="898989"/>
      </a:accent2>
      <a:accent3>
        <a:srgbClr val="285293"/>
      </a:accent3>
      <a:accent4>
        <a:srgbClr val="C0AA9C"/>
      </a:accent4>
      <a:accent5>
        <a:srgbClr val="5B7C56"/>
      </a:accent5>
      <a:accent6>
        <a:srgbClr val="D9D127"/>
      </a:accent6>
      <a:hlink>
        <a:srgbClr val="8C8618"/>
      </a:hlink>
      <a:folHlink>
        <a:srgbClr val="C8C1BC"/>
      </a:folHlink>
    </a:clrScheme>
    <a:fontScheme name="STKaitai &amp; Arial">
      <a:majorFont>
        <a:latin typeface="Arial"/>
        <a:ea typeface="STKaiti"/>
        <a:cs typeface=""/>
      </a:majorFont>
      <a:minorFont>
        <a:latin typeface="Arial"/>
        <a:ea typeface="STKait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17471</Words>
  <Application>WPS 演示</Application>
  <PresentationFormat>全屏显示(4:3)</PresentationFormat>
  <Paragraphs>659</Paragraphs>
  <Slides>16</Slides>
  <Notes>8</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16</vt:i4>
      </vt:variant>
    </vt:vector>
  </HeadingPairs>
  <TitlesOfParts>
    <vt:vector size="33" baseType="lpstr">
      <vt:lpstr>Arial</vt:lpstr>
      <vt:lpstr>宋体</vt:lpstr>
      <vt:lpstr>Wingdings</vt:lpstr>
      <vt:lpstr>Credit Suisse Type Light</vt:lpstr>
      <vt:lpstr>Arial</vt:lpstr>
      <vt:lpstr>MS PGothic</vt:lpstr>
      <vt:lpstr>Credit Suisse Type Roman</vt:lpstr>
      <vt:lpstr>Segoe Print</vt:lpstr>
      <vt:lpstr>Times New Roman</vt:lpstr>
      <vt:lpstr>Calibri</vt:lpstr>
      <vt:lpstr>Calibri</vt:lpstr>
      <vt:lpstr>Arial Unicode MS</vt:lpstr>
      <vt:lpstr>华文楷体</vt:lpstr>
      <vt:lpstr>等线</vt:lpstr>
      <vt:lpstr>微软雅黑</vt:lpstr>
      <vt:lpstr>PMingLiU</vt:lpstr>
      <vt:lpstr>PowerPitch</vt:lpstr>
      <vt:lpstr>PowerPoint 演示文稿</vt:lpstr>
      <vt:lpstr>Safe Harbor Statement </vt:lpstr>
      <vt:lpstr>PowerPoint 演示文稿</vt:lpstr>
      <vt:lpstr>Management Remarks</vt:lpstr>
      <vt:lpstr>Management Remarks – Continued</vt:lpstr>
      <vt:lpstr>Management Remarks – Continued (2)</vt:lpstr>
      <vt:lpstr>PowerPoint 演示文稿</vt:lpstr>
      <vt:lpstr>PowerPoint 演示文稿</vt:lpstr>
      <vt:lpstr>PowerPoint 演示文稿</vt:lpstr>
      <vt:lpstr>Quarterly Polysilicon Sales Volume and ASPs</vt:lpstr>
      <vt:lpstr>Income Statement Summary</vt:lpstr>
      <vt:lpstr>Balance Sheet Summary</vt:lpstr>
      <vt:lpstr>Cash Flow Summary</vt:lpstr>
      <vt:lpstr>PowerPoint 演示文稿</vt:lpstr>
      <vt:lpstr>Use of Non-GAAP financial measures</vt:lpstr>
      <vt:lpstr>PowerPoint 演示文稿</vt:lpstr>
    </vt:vector>
  </TitlesOfParts>
  <Company>Credit Suisse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May (PJCG 12)</dc:creator>
  <cp:lastModifiedBy>赵颖婕</cp:lastModifiedBy>
  <cp:revision>1528</cp:revision>
  <cp:lastPrinted>2019-05-21T09:54:00Z</cp:lastPrinted>
  <dcterms:created xsi:type="dcterms:W3CDTF">2007-02-26T19:27:00Z</dcterms:created>
  <dcterms:modified xsi:type="dcterms:W3CDTF">2025-04-29T09:30:15Z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SIProp12DataClass+9d401f75-6608-41d3-bd1f-efe1542cdc01">
    <vt:lpwstr>v=1.2&gt;I=9d401f75-6608-41d3-bd1f-efe1542cdc01&amp;N=Confidential&amp;V=1.3&amp;U=S-1-5-21-1828601920-3511188894-431489442-65962&amp;D=Wong%2c+May+(PJCG+12)&amp;A=Associated&amp;H=False</vt:lpwstr>
  </property>
  <property fmtid="{D5CDD505-2E9C-101B-9397-08002B2CF9AE}" pid="4" name="Classification">
    <vt:lpwstr>Confidential</vt:lpwstr>
  </property>
  <property fmtid="{D5CDD505-2E9C-101B-9397-08002B2CF9AE}" pid="5" name="_NewReviewCycle">
    <vt:lpwstr/>
  </property>
  <property fmtid="{D5CDD505-2E9C-101B-9397-08002B2CF9AE}" pid="6" name="ICV">
    <vt:lpwstr>F3DC155B203F43F39D38246DDC7C59F2</vt:lpwstr>
  </property>
  <property fmtid="{D5CDD505-2E9C-101B-9397-08002B2CF9AE}" pid="7" name="KSOProductBuildVer">
    <vt:lpwstr>2052-12.1.0.20784</vt:lpwstr>
  </property>
</Properties>
</file>